
<file path=[Content_Types].xml><?xml version="1.0" encoding="utf-8"?>
<Types xmlns="http://schemas.openxmlformats.org/package/2006/content-types">
  <Default Extension="bin" ContentType="application/vnd.openxmlformats-officedocument.oleObject"/>
  <Default Extension="png" ContentType="image/png"/>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9" r:id="rId4"/>
    <p:sldId id="260" r:id="rId5"/>
    <p:sldId id="261" r:id="rId6"/>
    <p:sldId id="262" r:id="rId7"/>
    <p:sldId id="263" r:id="rId8"/>
    <p:sldId id="264" r:id="rId9"/>
    <p:sldId id="265" r:id="rId10"/>
    <p:sldId id="268" r:id="rId11"/>
    <p:sldId id="269" r:id="rId12"/>
    <p:sldId id="270" r:id="rId13"/>
    <p:sldId id="271" r:id="rId14"/>
    <p:sldId id="272" r:id="rId15"/>
    <p:sldId id="273" r:id="rId16"/>
    <p:sldId id="274" r:id="rId17"/>
    <p:sldId id="275" r:id="rId18"/>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46B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44" d="100"/>
          <a:sy n="144" d="100"/>
        </p:scale>
        <p:origin x="-684" y="-96"/>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2020/9/24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2020/9/24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2020/9/24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2020/9/24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2020/9/24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2020/9/24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2020/9/24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2020/9/24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2020/9/24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2020/9/24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2020/9/24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2020/9/24</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file:///C:\Users\lenovo\AppData\Roaming\Tencent\Users\729665937\QQ\WinTemp\RichOle\%2525252525252525252525252525252525252525252525252525252525252525255BSQ%2525252525252525252525252525252525252525252525252525252525252525257D%2525252525252525252525252525252525252525252525252525252525252525257BP7K5M%2525252525252525252525252525252525252525252525252525252525252525257DU3G(_U%2525252525252525252525252525252525252525252525252525252525252525255BUA%2525252525252525252525252525252525252525252525252525252525252525256014.png" TargetMode="External"/><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wmf"/></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513" y="411511"/>
            <a:ext cx="3793277" cy="4043633"/>
          </a:xfrm>
          <a:prstGeom prst="rect">
            <a:avLst/>
          </a:prstGeom>
        </p:spPr>
      </p:pic>
      <p:sp>
        <p:nvSpPr>
          <p:cNvPr id="3" name="Shape 40"/>
          <p:cNvSpPr/>
          <p:nvPr/>
        </p:nvSpPr>
        <p:spPr>
          <a:xfrm>
            <a:off x="4633225" y="1851670"/>
            <a:ext cx="4161233" cy="646331"/>
          </a:xfrm>
          <a:prstGeom prst="rect">
            <a:avLst/>
          </a:prstGeom>
          <a:ln w="12700">
            <a:miter lim="400000"/>
          </a:ln>
        </p:spPr>
        <p:txBody>
          <a:bodyPr wrap="square" lIns="45719" rIns="45719">
            <a:spAutoFit/>
          </a:bodyPr>
          <a:lstStyle>
            <a:lvl1pPr>
              <a:defRPr sz="3600">
                <a:solidFill>
                  <a:srgbClr val="B61C22"/>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lvl="0">
              <a:defRPr sz="1800">
                <a:solidFill>
                  <a:srgbClr val="000000"/>
                </a:solidFill>
              </a:defRPr>
            </a:pPr>
            <a:r>
              <a:rPr lang="zh-CN" altLang="en-US" sz="5400" b="1" baseline="-25000" dirty="0">
                <a:solidFill>
                  <a:srgbClr val="646BF2"/>
                </a:solidFill>
                <a:effectLst>
                  <a:outerShdw blurRad="38100" dist="38100" dir="2700000" algn="tl">
                    <a:srgbClr val="000000">
                      <a:alpha val="43137"/>
                    </a:srgbClr>
                  </a:outerShdw>
                </a:effectLst>
              </a:rPr>
              <a:t>第</a:t>
            </a:r>
            <a:r>
              <a:rPr lang="zh-CN" altLang="en-US" sz="5400" b="1" baseline="-25000" dirty="0" smtClean="0">
                <a:solidFill>
                  <a:srgbClr val="646BF2"/>
                </a:solidFill>
                <a:effectLst>
                  <a:outerShdw blurRad="38100" dist="38100" dir="2700000" algn="tl">
                    <a:srgbClr val="000000">
                      <a:alpha val="43137"/>
                    </a:srgbClr>
                  </a:outerShdw>
                </a:effectLst>
              </a:rPr>
              <a:t>十八章</a:t>
            </a:r>
            <a:r>
              <a:rPr lang="en-US" altLang="zh-CN" sz="5400" b="1" baseline="-25000" dirty="0" smtClean="0">
                <a:solidFill>
                  <a:srgbClr val="646BF2"/>
                </a:solidFill>
                <a:effectLst>
                  <a:outerShdw blurRad="38100" dist="38100" dir="2700000" algn="tl">
                    <a:srgbClr val="000000">
                      <a:alpha val="43137"/>
                    </a:srgbClr>
                  </a:outerShdw>
                </a:effectLst>
              </a:rPr>
              <a:t>  </a:t>
            </a:r>
            <a:r>
              <a:rPr lang="zh-CN" altLang="en-US" sz="5400" b="1" baseline="-25000" dirty="0" smtClean="0">
                <a:solidFill>
                  <a:srgbClr val="646BF2"/>
                </a:solidFill>
                <a:effectLst>
                  <a:outerShdw blurRad="38100" dist="38100" dir="2700000" algn="tl">
                    <a:srgbClr val="000000">
                      <a:alpha val="43137"/>
                    </a:srgbClr>
                  </a:outerShdw>
                </a:effectLst>
              </a:rPr>
              <a:t>电功</a:t>
            </a:r>
            <a:r>
              <a:rPr lang="zh-CN" altLang="en-US" sz="5400" b="1" baseline="-25000" dirty="0">
                <a:solidFill>
                  <a:srgbClr val="646BF2"/>
                </a:solidFill>
                <a:effectLst>
                  <a:outerShdw blurRad="38100" dist="38100" dir="2700000" algn="tl">
                    <a:srgbClr val="000000">
                      <a:alpha val="43137"/>
                    </a:srgbClr>
                  </a:outerShdw>
                </a:effectLst>
              </a:rPr>
              <a:t>率</a:t>
            </a:r>
            <a:endParaRPr lang="zh-CN" altLang="en-US" sz="5400" b="1" baseline="-25000" dirty="0">
              <a:solidFill>
                <a:srgbClr val="646BF2"/>
              </a:solidFill>
              <a:effectLst>
                <a:outerShdw blurRad="38100" dist="38100" dir="2700000" algn="tl">
                  <a:srgbClr val="000000">
                    <a:alpha val="43137"/>
                  </a:srgbClr>
                </a:outerShdw>
              </a:effectLst>
            </a:endParaRPr>
          </a:p>
        </p:txBody>
      </p:sp>
      <p:sp>
        <p:nvSpPr>
          <p:cNvPr id="4" name="矩形 3"/>
          <p:cNvSpPr/>
          <p:nvPr/>
        </p:nvSpPr>
        <p:spPr>
          <a:xfrm>
            <a:off x="4329962" y="735546"/>
            <a:ext cx="4464496" cy="830997"/>
          </a:xfrm>
          <a:prstGeom prst="rect">
            <a:avLst/>
          </a:prstGeom>
        </p:spPr>
        <p:txBody>
          <a:bodyPr wrap="square">
            <a:spAutoFit/>
          </a:bodyPr>
          <a:lstStyle/>
          <a:p>
            <a:pPr algn="ctr"/>
            <a:r>
              <a:rPr lang="en-US" altLang="zh-CN" sz="2400" dirty="0">
                <a:solidFill>
                  <a:srgbClr val="646BF2"/>
                </a:solidFill>
                <a:effectLst>
                  <a:outerShdw blurRad="38100" dist="38100" dir="2700000" algn="tl">
                    <a:srgbClr val="000000">
                      <a:alpha val="43137"/>
                    </a:srgbClr>
                  </a:outerShdw>
                </a:effectLst>
                <a:latin typeface="华文新魏" pitchFamily="2" charset="-122"/>
                <a:ea typeface="华文新魏" pitchFamily="2" charset="-122"/>
              </a:rPr>
              <a:t>2020-2021</a:t>
            </a:r>
            <a:r>
              <a:rPr lang="zh-CN" altLang="en-US" sz="2400" dirty="0">
                <a:solidFill>
                  <a:srgbClr val="646BF2"/>
                </a:solidFill>
                <a:effectLst>
                  <a:outerShdw blurRad="38100" dist="38100" dir="2700000" algn="tl">
                    <a:srgbClr val="000000">
                      <a:alpha val="43137"/>
                    </a:srgbClr>
                  </a:outerShdw>
                </a:effectLst>
                <a:latin typeface="华文新魏" pitchFamily="2" charset="-122"/>
                <a:ea typeface="华文新魏" pitchFamily="2" charset="-122"/>
              </a:rPr>
              <a:t>学</a:t>
            </a:r>
            <a:r>
              <a:rPr lang="zh-CN" altLang="en-US" sz="2400" dirty="0" smtClean="0">
                <a:solidFill>
                  <a:srgbClr val="646BF2"/>
                </a:solidFill>
                <a:effectLst>
                  <a:outerShdw blurRad="38100" dist="38100" dir="2700000" algn="tl">
                    <a:srgbClr val="000000">
                      <a:alpha val="43137"/>
                    </a:srgbClr>
                  </a:outerShdw>
                </a:effectLst>
                <a:latin typeface="华文新魏" pitchFamily="2" charset="-122"/>
                <a:ea typeface="华文新魏" pitchFamily="2" charset="-122"/>
              </a:rPr>
              <a:t>年</a:t>
            </a:r>
            <a:endParaRPr lang="en-US" altLang="zh-CN" sz="2400" dirty="0" smtClean="0">
              <a:solidFill>
                <a:srgbClr val="646BF2"/>
              </a:solidFill>
              <a:effectLst>
                <a:outerShdw blurRad="38100" dist="38100" dir="2700000" algn="tl">
                  <a:srgbClr val="000000">
                    <a:alpha val="43137"/>
                  </a:srgbClr>
                </a:outerShdw>
              </a:effectLst>
              <a:latin typeface="华文新魏" pitchFamily="2" charset="-122"/>
              <a:ea typeface="华文新魏" pitchFamily="2" charset="-122"/>
            </a:endParaRPr>
          </a:p>
          <a:p>
            <a:pPr algn="ctr"/>
            <a:r>
              <a:rPr lang="zh-CN" altLang="en-US" sz="2400" dirty="0" smtClean="0">
                <a:solidFill>
                  <a:srgbClr val="646BF2"/>
                </a:solidFill>
                <a:effectLst>
                  <a:outerShdw blurRad="38100" dist="38100" dir="2700000" algn="tl">
                    <a:srgbClr val="000000">
                      <a:alpha val="43137"/>
                    </a:srgbClr>
                  </a:outerShdw>
                </a:effectLst>
                <a:latin typeface="华文新魏" pitchFamily="2" charset="-122"/>
                <a:ea typeface="华文新魏" pitchFamily="2" charset="-122"/>
              </a:rPr>
              <a:t>人</a:t>
            </a:r>
            <a:r>
              <a:rPr lang="zh-CN" altLang="en-US" sz="2400" dirty="0">
                <a:solidFill>
                  <a:srgbClr val="646BF2"/>
                </a:solidFill>
                <a:effectLst>
                  <a:outerShdw blurRad="38100" dist="38100" dir="2700000" algn="tl">
                    <a:srgbClr val="000000">
                      <a:alpha val="43137"/>
                    </a:srgbClr>
                  </a:outerShdw>
                </a:effectLst>
                <a:latin typeface="华文新魏" pitchFamily="2" charset="-122"/>
                <a:ea typeface="华文新魏" pitchFamily="2" charset="-122"/>
              </a:rPr>
              <a:t>教版九年级物理知识点梳理</a:t>
            </a:r>
          </a:p>
        </p:txBody>
      </p:sp>
      <p:sp>
        <p:nvSpPr>
          <p:cNvPr id="8" name="Shape 40"/>
          <p:cNvSpPr/>
          <p:nvPr/>
        </p:nvSpPr>
        <p:spPr>
          <a:xfrm>
            <a:off x="3956037" y="2974972"/>
            <a:ext cx="5004910" cy="646331"/>
          </a:xfrm>
          <a:prstGeom prst="rect">
            <a:avLst/>
          </a:prstGeom>
          <a:ln w="12700">
            <a:miter lim="400000"/>
          </a:ln>
        </p:spPr>
        <p:txBody>
          <a:bodyPr wrap="square" lIns="45719" rIns="45719">
            <a:spAutoFit/>
          </a:bodyPr>
          <a:lstStyle>
            <a:lvl1pPr>
              <a:defRPr sz="3600">
                <a:solidFill>
                  <a:srgbClr val="B61C22"/>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lvl="0" algn="ctr">
              <a:defRPr sz="1800">
                <a:solidFill>
                  <a:srgbClr val="000000"/>
                </a:solidFill>
              </a:defRPr>
            </a:pPr>
            <a:r>
              <a:rPr lang="zh-CN" altLang="en-US" sz="5400" b="1" baseline="-25000" dirty="0" smtClean="0">
                <a:solidFill>
                  <a:srgbClr val="1116CC"/>
                </a:solidFill>
                <a:effectLst>
                  <a:outerShdw blurRad="38100" dist="38100" dir="2700000" algn="tl">
                    <a:srgbClr val="000000">
                      <a:alpha val="43137"/>
                    </a:srgbClr>
                  </a:outerShdw>
                </a:effectLst>
                <a:latin typeface="华文新魏" pitchFamily="2" charset="-122"/>
                <a:ea typeface="华文新魏" pitchFamily="2" charset="-122"/>
                <a:cs typeface="楷体" panose="02010609060101010101" charset="-122"/>
              </a:rPr>
              <a:t>第</a:t>
            </a:r>
            <a:r>
              <a:rPr lang="en-US" altLang="zh-CN" sz="5400" b="1" baseline="-25000" dirty="0" smtClean="0">
                <a:solidFill>
                  <a:srgbClr val="1116CC"/>
                </a:solidFill>
                <a:effectLst>
                  <a:outerShdw blurRad="38100" dist="38100" dir="2700000" algn="tl">
                    <a:srgbClr val="000000">
                      <a:alpha val="43137"/>
                    </a:srgbClr>
                  </a:outerShdw>
                </a:effectLst>
                <a:latin typeface="华文新魏" pitchFamily="2" charset="-122"/>
                <a:ea typeface="华文新魏" pitchFamily="2" charset="-122"/>
                <a:cs typeface="楷体" panose="02010609060101010101" charset="-122"/>
              </a:rPr>
              <a:t>4</a:t>
            </a:r>
            <a:r>
              <a:rPr lang="zh-CN" altLang="en-US" sz="5400" b="1" baseline="-25000" dirty="0" smtClean="0">
                <a:solidFill>
                  <a:srgbClr val="1116CC"/>
                </a:solidFill>
                <a:effectLst>
                  <a:outerShdw blurRad="38100" dist="38100" dir="2700000" algn="tl">
                    <a:srgbClr val="000000">
                      <a:alpha val="43137"/>
                    </a:srgbClr>
                  </a:outerShdw>
                </a:effectLst>
                <a:latin typeface="华文新魏" pitchFamily="2" charset="-122"/>
                <a:ea typeface="华文新魏" pitchFamily="2" charset="-122"/>
                <a:cs typeface="楷体" panose="02010609060101010101" charset="-122"/>
              </a:rPr>
              <a:t>节 焦耳定律</a:t>
            </a:r>
            <a:endParaRPr lang="en-US" altLang="zh-CN" sz="5400" b="1" baseline="-25000" dirty="0" smtClean="0">
              <a:solidFill>
                <a:srgbClr val="1116CC"/>
              </a:solidFill>
              <a:effectLst>
                <a:outerShdw blurRad="38100" dist="38100" dir="2700000" algn="tl">
                  <a:srgbClr val="000000">
                    <a:alpha val="43137"/>
                  </a:srgbClr>
                </a:outerShdw>
              </a:effectLst>
              <a:latin typeface="华文新魏" pitchFamily="2" charset="-122"/>
              <a:ea typeface="华文新魏" pitchFamily="2" charset="-122"/>
              <a:cs typeface="楷体" panose="02010609060101010101" charset="-122"/>
            </a:endParaRPr>
          </a:p>
        </p:txBody>
      </p:sp>
    </p:spTree>
    <p:extLst>
      <p:ext uri="{BB962C8B-B14F-4D97-AF65-F5344CB8AC3E}">
        <p14:creationId xmlns:p14="http://schemas.microsoft.com/office/powerpoint/2010/main" val="2957569303"/>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1" fill="hold" grpId="0" nodeType="clickEffect">
                                  <p:stCondLst>
                                    <p:cond delay="0"/>
                                  </p:stCondLst>
                                  <p:childTnLst>
                                    <p:set>
                                      <p:cBhvr>
                                        <p:cTn id="6" dur="1000" fill="hold">
                                          <p:stCondLst>
                                            <p:cond delay="0"/>
                                          </p:stCondLst>
                                        </p:cTn>
                                        <p:tgtEl>
                                          <p:spTgt spid="3"/>
                                        </p:tgtEl>
                                        <p:attrNameLst>
                                          <p:attrName>style.visibility</p:attrName>
                                        </p:attrNameLst>
                                      </p:cBhvr>
                                      <p:to>
                                        <p:strVal val="visible"/>
                                      </p:to>
                                    </p:set>
                                    <p:animEffect transition="in" filter="wipe(up)">
                                      <p:cBhvr>
                                        <p:cTn id="7" dur="1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000" fill="hold">
                                          <p:stCondLst>
                                            <p:cond delay="0"/>
                                          </p:stCondLst>
                                        </p:cTn>
                                        <p:tgtEl>
                                          <p:spTgt spid="8"/>
                                        </p:tgtEl>
                                        <p:attrNameLst>
                                          <p:attrName>style.visibility</p:attrName>
                                        </p:attrNameLst>
                                      </p:cBhvr>
                                      <p:to>
                                        <p:strVal val="visible"/>
                                      </p:to>
                                    </p:set>
                                    <p:animEffect transition="in" filter="wipe(up)">
                                      <p:cBhvr>
                                        <p:cTn id="12"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248900"/>
            <a:ext cx="1946910" cy="585009"/>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典例精析</a:t>
            </a:r>
          </a:p>
        </p:txBody>
      </p:sp>
      <p:sp>
        <p:nvSpPr>
          <p:cNvPr id="4" name="文本框 3"/>
          <p:cNvSpPr txBox="1"/>
          <p:nvPr/>
        </p:nvSpPr>
        <p:spPr>
          <a:xfrm>
            <a:off x="260351" y="1355898"/>
            <a:ext cx="8834755" cy="3423483"/>
          </a:xfrm>
          <a:prstGeom prst="rect">
            <a:avLst/>
          </a:prstGeom>
          <a:noFill/>
          <a:ln w="9525">
            <a:noFill/>
          </a:ln>
        </p:spPr>
        <p:txBody>
          <a:bodyPr wrap="square">
            <a:spAutoFit/>
          </a:bodyPr>
          <a:lstStyle/>
          <a:p>
            <a:pPr marL="0" indent="0" algn="l" eaLnBrk="1" fontAlgn="auto" latinLnBrk="0" hangingPunct="1">
              <a:lnSpc>
                <a:spcPct val="150000"/>
              </a:lnSpc>
            </a:pPr>
            <a:r>
              <a:rPr lang="zh-CN" sz="1800" b="1">
                <a:solidFill>
                  <a:srgbClr val="1116CC"/>
                </a:solidFill>
                <a:latin typeface="微软雅黑" panose="020B0503020204020204" charset="-122"/>
                <a:ea typeface="微软雅黑" panose="020B0503020204020204" charset="-122"/>
                <a:cs typeface="微软雅黑" panose="020B0503020204020204" charset="-122"/>
              </a:rPr>
              <a:t>◆典例一：</a:t>
            </a:r>
            <a:r>
              <a:rPr sz="1800" b="1">
                <a:cs typeface="微软雅黑" panose="020B0503020204020204" charset="-122"/>
              </a:rPr>
              <a:t>（2020·江苏泰州）</a:t>
            </a:r>
            <a:r>
              <a:rPr sz="1800">
                <a:cs typeface="微软雅黑" panose="020B0503020204020204" charset="-122"/>
              </a:rPr>
              <a:t>如图所示是小明“探究影响电流热效应的因素”的实验装置，在甲、乙两瓶中装入质量和初温均相同的煤油，R</a:t>
            </a:r>
            <a:r>
              <a:rPr sz="1800" baseline="-25000">
                <a:latin typeface="Arial" panose="020B0604020202020204" pitchFamily="34" charset="0"/>
                <a:cs typeface="微软雅黑" panose="020B0503020204020204" charset="-122"/>
              </a:rPr>
              <a:t>1</a:t>
            </a:r>
            <a:r>
              <a:rPr sz="1800">
                <a:cs typeface="微软雅黑" panose="020B0503020204020204" charset="-122"/>
              </a:rPr>
              <a:t>、R</a:t>
            </a:r>
            <a:r>
              <a:rPr sz="1800" baseline="-25000">
                <a:latin typeface="Arial" panose="020B0604020202020204" pitchFamily="34" charset="0"/>
                <a:cs typeface="微软雅黑" panose="020B0503020204020204" charset="-122"/>
              </a:rPr>
              <a:t>2</a:t>
            </a:r>
            <a:r>
              <a:rPr sz="1800">
                <a:cs typeface="微软雅黑" panose="020B0503020204020204" charset="-122"/>
              </a:rPr>
              <a:t>采用如图连接方式的目的是__________。闭合开关一段时间后，乙瓶中温度计的示数较高，由此说明通电导体产生的热量与__________有关。小华用相同装置（煤油质量也相等）同时进行实验，细心的小红看到小明和小华两组电阻丝阻值相等的烧瓶中，小华这一组的煤油升温比小明的快，比较发现：小华的滑动变阻器接入电路的阻值较小，根据这一现象，小红__________（选填“能”或“不能”）初步判断出通电导体产生的热量与通过导体的电流有关。</a:t>
            </a:r>
          </a:p>
        </p:txBody>
      </p:sp>
      <p:sp>
        <p:nvSpPr>
          <p:cNvPr id="2" name="文本框 1"/>
          <p:cNvSpPr txBox="1"/>
          <p:nvPr/>
        </p:nvSpPr>
        <p:spPr>
          <a:xfrm>
            <a:off x="2383155" y="809083"/>
            <a:ext cx="4411980" cy="646757"/>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★考点二：电流热效应实验探究</a:t>
            </a:r>
          </a:p>
        </p:txBody>
      </p:sp>
      <p:pic>
        <p:nvPicPr>
          <p:cNvPr id="19" name="图片 48" descr="学科网(www.zxxk.com)--教育资源门户，提供试卷、教案、课件、论文、素材以及各类教学资源下载，还有大量而丰富的教学相关资讯！"/>
          <p:cNvPicPr>
            <a:picLocks noChangeAspect="1"/>
          </p:cNvPicPr>
          <p:nvPr/>
        </p:nvPicPr>
        <p:blipFill>
          <a:blip r:embed="rId2"/>
          <a:stretch>
            <a:fillRect/>
          </a:stretch>
        </p:blipFill>
        <p:spPr>
          <a:xfrm>
            <a:off x="3636011" y="4297496"/>
            <a:ext cx="1415415" cy="818631"/>
          </a:xfrm>
          <a:prstGeom prst="rect">
            <a:avLst/>
          </a:prstGeom>
          <a:noFill/>
          <a:ln>
            <a:noFill/>
          </a:ln>
        </p:spPr>
      </p:pic>
    </p:spTree>
    <p:extLst>
      <p:ext uri="{BB962C8B-B14F-4D97-AF65-F5344CB8AC3E}">
        <p14:creationId xmlns:p14="http://schemas.microsoft.com/office/powerpoint/2010/main" val="1386353618"/>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2">
                                            <p:txEl>
                                              <p:pRg st="0" end="0"/>
                                            </p:txEl>
                                          </p:spTgt>
                                        </p:tgtEl>
                                        <p:attrNameLst>
                                          <p:attrName>style.visibility</p:attrName>
                                        </p:attrNameLst>
                                      </p:cBhvr>
                                      <p:to>
                                        <p:strVal val="visible"/>
                                      </p:to>
                                    </p:set>
                                    <p:animEffect transition="in" filter="checkerboard(across)">
                                      <p:cBhvr>
                                        <p:cTn id="7" dur="10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12" dur="10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19"/>
                                        </p:tgtEl>
                                        <p:attrNameLst>
                                          <p:attrName>style.visibility</p:attrName>
                                        </p:attrNameLst>
                                      </p:cBhvr>
                                      <p:to>
                                        <p:strVal val="visible"/>
                                      </p:to>
                                    </p:set>
                                    <p:animEffect transition="in" filter="checkerboard(across)">
                                      <p:cBhvr>
                                        <p:cTn id="17"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6" y="248900"/>
            <a:ext cx="2868295" cy="585009"/>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典例精析</a:t>
            </a:r>
          </a:p>
        </p:txBody>
      </p:sp>
      <p:sp>
        <p:nvSpPr>
          <p:cNvPr id="7" name="文本框 6"/>
          <p:cNvSpPr txBox="1"/>
          <p:nvPr/>
        </p:nvSpPr>
        <p:spPr>
          <a:xfrm>
            <a:off x="327026" y="1322797"/>
            <a:ext cx="8623935" cy="2683150"/>
          </a:xfrm>
          <a:prstGeom prst="rect">
            <a:avLst/>
          </a:prstGeom>
          <a:noFill/>
          <a:ln w="9525">
            <a:noFill/>
          </a:ln>
        </p:spPr>
        <p:txBody>
          <a:bodyPr wrap="square">
            <a:spAutoFit/>
          </a:bodyPr>
          <a:lstStyle/>
          <a:p>
            <a:pPr marL="0" indent="0" algn="l" eaLnBrk="1" fontAlgn="auto" latinLnBrk="0" hangingPunct="1">
              <a:lnSpc>
                <a:spcPct val="150000"/>
              </a:lnSpc>
            </a:pPr>
            <a:r>
              <a:rPr sz="1400" b="0">
                <a:solidFill>
                  <a:srgbClr val="FF0000"/>
                </a:solidFill>
                <a:cs typeface="微软雅黑" panose="020B0503020204020204" charset="-122"/>
              </a:rPr>
              <a:t>【解析】由图可知，两电阻串联，目的是控制R</a:t>
            </a:r>
            <a:r>
              <a:rPr sz="1400" b="0" baseline="-25000">
                <a:solidFill>
                  <a:srgbClr val="FF0000"/>
                </a:solidFill>
                <a:uFillTx/>
                <a:latin typeface="Arial" panose="020B0604020202020204" pitchFamily="34" charset="0"/>
                <a:cs typeface="微软雅黑" panose="020B0503020204020204" charset="-122"/>
              </a:rPr>
              <a:t>1</a:t>
            </a:r>
            <a:r>
              <a:rPr sz="1400" b="0">
                <a:solidFill>
                  <a:srgbClr val="FF0000"/>
                </a:solidFill>
                <a:cs typeface="微软雅黑" panose="020B0503020204020204" charset="-122"/>
              </a:rPr>
              <a:t>和R</a:t>
            </a:r>
            <a:r>
              <a:rPr sz="1400" b="0" baseline="-25000">
                <a:solidFill>
                  <a:srgbClr val="FF0000"/>
                </a:solidFill>
                <a:uFillTx/>
                <a:latin typeface="Arial" panose="020B0604020202020204" pitchFamily="34" charset="0"/>
                <a:cs typeface="微软雅黑" panose="020B0503020204020204" charset="-122"/>
              </a:rPr>
              <a:t>2</a:t>
            </a:r>
            <a:r>
              <a:rPr sz="1400" b="0">
                <a:solidFill>
                  <a:srgbClr val="FF0000"/>
                </a:solidFill>
                <a:cs typeface="微软雅黑" panose="020B0503020204020204" charset="-122"/>
              </a:rPr>
              <a:t>中的电流相同，而且还可以控制通电时间相同。</a:t>
            </a:r>
          </a:p>
          <a:p>
            <a:pPr marL="0" indent="0" algn="l" eaLnBrk="1" fontAlgn="auto" latinLnBrk="0" hangingPunct="1">
              <a:lnSpc>
                <a:spcPct val="150000"/>
              </a:lnSpc>
            </a:pPr>
            <a:r>
              <a:rPr sz="1400" b="0">
                <a:solidFill>
                  <a:srgbClr val="FF0000"/>
                </a:solidFill>
                <a:cs typeface="微软雅黑" panose="020B0503020204020204" charset="-122"/>
              </a:rPr>
              <a:t>乙瓶中温度计的示数较高，可知在电流与通电时间相同的情况下，电阻越大，产生的热量越多；说明通电导体产生的热量与电阻的大小有关。</a:t>
            </a:r>
          </a:p>
          <a:p>
            <a:pPr marL="0" indent="0" algn="l" eaLnBrk="1" fontAlgn="auto" latinLnBrk="0" hangingPunct="1">
              <a:lnSpc>
                <a:spcPct val="150000"/>
              </a:lnSpc>
            </a:pPr>
            <a:r>
              <a:rPr sz="1400" b="0">
                <a:solidFill>
                  <a:srgbClr val="FF0000"/>
                </a:solidFill>
                <a:cs typeface="微软雅黑" panose="020B0503020204020204" charset="-122"/>
              </a:rPr>
              <a:t>由题意可知，小华和小明用相同的装置做实验，可知加热的电阻阻值相同；但小华的滑动变阻器接入电路的阻值较小，由欧姆定律可知，小华做实验时电路中的电流较大，此时小华这一组的煤油升温比小明的快，说明在通电时间和电阻大小相同的情况下，通过导体的电流越大，产生的热量越大，即小红可以初步判断出通电导体产生的热量与通过导体的电流有关。</a:t>
            </a:r>
          </a:p>
          <a:p>
            <a:pPr marL="0" indent="0" algn="l" eaLnBrk="1" fontAlgn="auto" latinLnBrk="0" hangingPunct="1">
              <a:lnSpc>
                <a:spcPct val="150000"/>
              </a:lnSpc>
            </a:pPr>
            <a:r>
              <a:rPr sz="1400" b="0">
                <a:solidFill>
                  <a:srgbClr val="FF0000"/>
                </a:solidFill>
                <a:cs typeface="微软雅黑" panose="020B0503020204020204" charset="-122"/>
              </a:rPr>
              <a:t>【答案】（1）控制电流和通电时间相同；（2）电阻；（3）能。</a:t>
            </a:r>
          </a:p>
        </p:txBody>
      </p:sp>
      <p:sp>
        <p:nvSpPr>
          <p:cNvPr id="2" name="文本框 1"/>
          <p:cNvSpPr txBox="1"/>
          <p:nvPr/>
        </p:nvSpPr>
        <p:spPr>
          <a:xfrm>
            <a:off x="2383155" y="809083"/>
            <a:ext cx="4634230" cy="646757"/>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★考点二：</a:t>
            </a:r>
            <a:r>
              <a:rPr lang="zh-CN" sz="2400" b="1">
                <a:solidFill>
                  <a:srgbClr val="1116CC"/>
                </a:solidFill>
                <a:latin typeface="微软雅黑" panose="020B0503020204020204" charset="-122"/>
                <a:ea typeface="微软雅黑" panose="020B0503020204020204" charset="-122"/>
                <a:cs typeface="微软雅黑" panose="020B0503020204020204" charset="-122"/>
                <a:sym typeface="+mn-ea"/>
              </a:rPr>
              <a:t>电流热效应实验探究</a:t>
            </a:r>
            <a:endParaRPr lang="zh-CN" sz="2400" b="1">
              <a:solidFill>
                <a:srgbClr val="1116CC"/>
              </a:solidFill>
              <a:latin typeface="微软雅黑" panose="020B0503020204020204" charset="-122"/>
              <a:ea typeface="微软雅黑" panose="020B0503020204020204" charset="-122"/>
              <a:cs typeface="微软雅黑" panose="020B0503020204020204" charset="-122"/>
            </a:endParaRPr>
          </a:p>
        </p:txBody>
      </p:sp>
    </p:spTree>
    <p:extLst>
      <p:ext uri="{BB962C8B-B14F-4D97-AF65-F5344CB8AC3E}">
        <p14:creationId xmlns:p14="http://schemas.microsoft.com/office/powerpoint/2010/main" val="162167102"/>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2">
                                            <p:txEl>
                                              <p:pRg st="0" end="0"/>
                                            </p:txEl>
                                          </p:spTgt>
                                        </p:tgtEl>
                                        <p:attrNameLst>
                                          <p:attrName>style.visibility</p:attrName>
                                        </p:attrNameLst>
                                      </p:cBhvr>
                                      <p:to>
                                        <p:strVal val="visible"/>
                                      </p:to>
                                    </p:set>
                                    <p:animEffect transition="in" filter="checkerboard(across)">
                                      <p:cBhvr>
                                        <p:cTn id="7" dur="10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7">
                                            <p:txEl>
                                              <p:pRg st="0" end="0"/>
                                            </p:txEl>
                                          </p:spTgt>
                                        </p:tgtEl>
                                        <p:attrNameLst>
                                          <p:attrName>style.visibility</p:attrName>
                                        </p:attrNameLst>
                                      </p:cBhvr>
                                      <p:to>
                                        <p:strVal val="visible"/>
                                      </p:to>
                                    </p:set>
                                    <p:animEffect transition="in" filter="checkerboard(across)">
                                      <p:cBhvr>
                                        <p:cTn id="12" dur="1000"/>
                                        <p:tgtEl>
                                          <p:spTgt spid="7">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7">
                                            <p:txEl>
                                              <p:pRg st="1" end="1"/>
                                            </p:txEl>
                                          </p:spTgt>
                                        </p:tgtEl>
                                        <p:attrNameLst>
                                          <p:attrName>style.visibility</p:attrName>
                                        </p:attrNameLst>
                                      </p:cBhvr>
                                      <p:to>
                                        <p:strVal val="visible"/>
                                      </p:to>
                                    </p:set>
                                    <p:animEffect transition="in" filter="checkerboard(across)">
                                      <p:cBhvr>
                                        <p:cTn id="17" dur="1000"/>
                                        <p:tgtEl>
                                          <p:spTgt spid="7">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7">
                                            <p:txEl>
                                              <p:pRg st="2" end="2"/>
                                            </p:txEl>
                                          </p:spTgt>
                                        </p:tgtEl>
                                        <p:attrNameLst>
                                          <p:attrName>style.visibility</p:attrName>
                                        </p:attrNameLst>
                                      </p:cBhvr>
                                      <p:to>
                                        <p:strVal val="visible"/>
                                      </p:to>
                                    </p:set>
                                    <p:animEffect transition="in" filter="checkerboard(across)">
                                      <p:cBhvr>
                                        <p:cTn id="22" dur="1000"/>
                                        <p:tgtEl>
                                          <p:spTgt spid="7">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7">
                                            <p:txEl>
                                              <p:pRg st="3" end="3"/>
                                            </p:txEl>
                                          </p:spTgt>
                                        </p:tgtEl>
                                        <p:attrNameLst>
                                          <p:attrName>style.visibility</p:attrName>
                                        </p:attrNameLst>
                                      </p:cBhvr>
                                      <p:to>
                                        <p:strVal val="visible"/>
                                      </p:to>
                                    </p:set>
                                    <p:animEffect transition="in" filter="checkerboard(across)">
                                      <p:cBhvr>
                                        <p:cTn id="27" dur="10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248900"/>
            <a:ext cx="1946910" cy="585009"/>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典例精析</a:t>
            </a:r>
          </a:p>
        </p:txBody>
      </p:sp>
      <p:sp>
        <p:nvSpPr>
          <p:cNvPr id="4" name="文本框 3"/>
          <p:cNvSpPr txBox="1"/>
          <p:nvPr/>
        </p:nvSpPr>
        <p:spPr>
          <a:xfrm>
            <a:off x="260351" y="1355898"/>
            <a:ext cx="8834755" cy="2590847"/>
          </a:xfrm>
          <a:prstGeom prst="rect">
            <a:avLst/>
          </a:prstGeom>
          <a:noFill/>
          <a:ln w="9525">
            <a:noFill/>
          </a:ln>
        </p:spPr>
        <p:txBody>
          <a:bodyPr wrap="square">
            <a:spAutoFit/>
          </a:bodyPr>
          <a:lstStyle/>
          <a:p>
            <a:pPr marL="0" indent="0" algn="l" eaLnBrk="1" fontAlgn="auto" latinLnBrk="0" hangingPunct="1">
              <a:lnSpc>
                <a:spcPct val="150000"/>
              </a:lnSpc>
            </a:pPr>
            <a:r>
              <a:rPr lang="zh-CN" sz="1800" b="1">
                <a:solidFill>
                  <a:srgbClr val="1116CC"/>
                </a:solidFill>
                <a:latin typeface="微软雅黑" panose="020B0503020204020204" charset="-122"/>
                <a:ea typeface="微软雅黑" panose="020B0503020204020204" charset="-122"/>
                <a:cs typeface="微软雅黑" panose="020B0503020204020204" charset="-122"/>
              </a:rPr>
              <a:t>◆典例二：</a:t>
            </a:r>
            <a:r>
              <a:rPr sz="1800" b="1">
                <a:cs typeface="微软雅黑" panose="020B0503020204020204" charset="-122"/>
              </a:rPr>
              <a:t>（2020·广州）</a:t>
            </a:r>
            <a:r>
              <a:rPr sz="1800">
                <a:cs typeface="微软雅黑" panose="020B0503020204020204" charset="-122"/>
              </a:rPr>
              <a:t>我们用图中的装置进行实验，根据现象可推断定值电阻R</a:t>
            </a:r>
            <a:r>
              <a:rPr sz="1800" baseline="-25000">
                <a:latin typeface="Arial" panose="020B0604020202020204" pitchFamily="34" charset="0"/>
                <a:cs typeface="微软雅黑" panose="020B0503020204020204" charset="-122"/>
              </a:rPr>
              <a:t>1</a:t>
            </a:r>
            <a:r>
              <a:rPr sz="1800">
                <a:cs typeface="微软雅黑" panose="020B0503020204020204" charset="-122"/>
              </a:rPr>
              <a:t>和R</a:t>
            </a:r>
            <a:r>
              <a:rPr sz="1800" baseline="-25000">
                <a:latin typeface="Arial" panose="020B0604020202020204" pitchFamily="34" charset="0"/>
                <a:cs typeface="微软雅黑" panose="020B0503020204020204" charset="-122"/>
              </a:rPr>
              <a:t>2</a:t>
            </a:r>
            <a:r>
              <a:rPr sz="1800">
                <a:cs typeface="微软雅黑" panose="020B0503020204020204" charset="-122"/>
              </a:rPr>
              <a:t>的大小关系。</a:t>
            </a:r>
          </a:p>
          <a:p>
            <a:pPr marL="0" indent="0" algn="l" eaLnBrk="1" fontAlgn="auto" latinLnBrk="0" hangingPunct="1">
              <a:lnSpc>
                <a:spcPct val="150000"/>
              </a:lnSpc>
            </a:pPr>
            <a:r>
              <a:rPr sz="1800">
                <a:cs typeface="微软雅黑" panose="020B0503020204020204" charset="-122"/>
              </a:rPr>
              <a:t>(1)定值电阻R</a:t>
            </a:r>
            <a:r>
              <a:rPr sz="1800" baseline="-25000">
                <a:latin typeface="Arial" panose="020B0604020202020204" pitchFamily="34" charset="0"/>
                <a:cs typeface="微软雅黑" panose="020B0503020204020204" charset="-122"/>
              </a:rPr>
              <a:t>1</a:t>
            </a:r>
            <a:r>
              <a:rPr sz="1800">
                <a:cs typeface="微软雅黑" panose="020B0503020204020204" charset="-122"/>
              </a:rPr>
              <a:t>和R</a:t>
            </a:r>
            <a:r>
              <a:rPr sz="1800" baseline="-25000">
                <a:latin typeface="Arial" panose="020B0604020202020204" pitchFamily="34" charset="0"/>
                <a:cs typeface="微软雅黑" panose="020B0503020204020204" charset="-122"/>
              </a:rPr>
              <a:t>2</a:t>
            </a:r>
            <a:r>
              <a:rPr sz="1800">
                <a:cs typeface="微软雅黑" panose="020B0503020204020204" charset="-122"/>
              </a:rPr>
              <a:t>分别加热容器内的油（甲瓶中的油比乙瓶中的多）。两电阻工作相同时间，油均未沸腾，观察到甲温度计升温比乙温度计多。该过程电阻产生的热量全部被油吸收。根据上述实验可得“R</a:t>
            </a:r>
            <a:r>
              <a:rPr sz="1800" baseline="-25000">
                <a:latin typeface="Arial" panose="020B0604020202020204" pitchFamily="34" charset="0"/>
                <a:cs typeface="微软雅黑" panose="020B0503020204020204" charset="-122"/>
              </a:rPr>
              <a:t>1</a:t>
            </a:r>
            <a:r>
              <a:rPr sz="1800">
                <a:cs typeface="微软雅黑" panose="020B0503020204020204" charset="-122"/>
              </a:rPr>
              <a:t>产生的热量比R</a:t>
            </a:r>
            <a:r>
              <a:rPr sz="1800" baseline="-25000">
                <a:latin typeface="Arial" panose="020B0604020202020204" pitchFamily="34" charset="0"/>
                <a:cs typeface="微软雅黑" panose="020B0503020204020204" charset="-122"/>
              </a:rPr>
              <a:t>2</a:t>
            </a:r>
            <a:r>
              <a:rPr sz="1800">
                <a:cs typeface="微软雅黑" panose="020B0503020204020204" charset="-122"/>
              </a:rPr>
              <a:t>多”，依据是______；</a:t>
            </a:r>
          </a:p>
          <a:p>
            <a:pPr marL="0" indent="0" algn="l" eaLnBrk="1" fontAlgn="auto" latinLnBrk="0" hangingPunct="1">
              <a:lnSpc>
                <a:spcPct val="150000"/>
              </a:lnSpc>
            </a:pPr>
            <a:r>
              <a:rPr sz="1800">
                <a:cs typeface="微软雅黑" panose="020B0503020204020204" charset="-122"/>
              </a:rPr>
              <a:t>(2)根据上述信息，可判断R</a:t>
            </a:r>
            <a:r>
              <a:rPr sz="1800" baseline="-25000">
                <a:latin typeface="Arial" panose="020B0604020202020204" pitchFamily="34" charset="0"/>
                <a:cs typeface="微软雅黑" panose="020B0503020204020204" charset="-122"/>
              </a:rPr>
              <a:t>1</a:t>
            </a:r>
            <a:r>
              <a:rPr sz="1800">
                <a:cs typeface="微软雅黑" panose="020B0503020204020204" charset="-122"/>
              </a:rPr>
              <a:t>______R</a:t>
            </a:r>
            <a:r>
              <a:rPr sz="1800" baseline="-25000">
                <a:latin typeface="Arial" panose="020B0604020202020204" pitchFamily="34" charset="0"/>
                <a:cs typeface="微软雅黑" panose="020B0503020204020204" charset="-122"/>
              </a:rPr>
              <a:t>2</a:t>
            </a:r>
            <a:r>
              <a:rPr sz="1800">
                <a:cs typeface="微软雅黑" panose="020B0503020204020204" charset="-122"/>
              </a:rPr>
              <a:t>（选填“&gt;”“=”“&lt;”）。</a:t>
            </a:r>
          </a:p>
        </p:txBody>
      </p:sp>
      <p:sp>
        <p:nvSpPr>
          <p:cNvPr id="2" name="文本框 1"/>
          <p:cNvSpPr txBox="1"/>
          <p:nvPr/>
        </p:nvSpPr>
        <p:spPr>
          <a:xfrm>
            <a:off x="2383155" y="809083"/>
            <a:ext cx="4411980" cy="646757"/>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★考点二：电流热效应实验探究</a:t>
            </a:r>
          </a:p>
        </p:txBody>
      </p:sp>
      <p:pic>
        <p:nvPicPr>
          <p:cNvPr id="129" name="图片 281" descr="学科网(www.zxxk.com)--教育资源门户，提供试卷、教案、课件、论文、素材以及各类教学资源下载，还有大量而丰富的教学相关资讯！"/>
          <p:cNvPicPr>
            <a:picLocks noChangeAspect="1"/>
          </p:cNvPicPr>
          <p:nvPr/>
        </p:nvPicPr>
        <p:blipFill>
          <a:blip r:embed="rId2"/>
          <a:stretch>
            <a:fillRect/>
          </a:stretch>
        </p:blipFill>
        <p:spPr>
          <a:xfrm>
            <a:off x="3464244" y="3946428"/>
            <a:ext cx="1438275" cy="1059892"/>
          </a:xfrm>
          <a:prstGeom prst="rect">
            <a:avLst/>
          </a:prstGeom>
          <a:noFill/>
          <a:ln>
            <a:noFill/>
          </a:ln>
        </p:spPr>
      </p:pic>
    </p:spTree>
    <p:extLst>
      <p:ext uri="{BB962C8B-B14F-4D97-AF65-F5344CB8AC3E}">
        <p14:creationId xmlns:p14="http://schemas.microsoft.com/office/powerpoint/2010/main" val="2036845696"/>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2">
                                            <p:txEl>
                                              <p:pRg st="0" end="0"/>
                                            </p:txEl>
                                          </p:spTgt>
                                        </p:tgtEl>
                                        <p:attrNameLst>
                                          <p:attrName>style.visibility</p:attrName>
                                        </p:attrNameLst>
                                      </p:cBhvr>
                                      <p:to>
                                        <p:strVal val="visible"/>
                                      </p:to>
                                    </p:set>
                                    <p:animEffect transition="in" filter="checkerboard(across)">
                                      <p:cBhvr>
                                        <p:cTn id="7" dur="10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12" dur="10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129"/>
                                        </p:tgtEl>
                                        <p:attrNameLst>
                                          <p:attrName>style.visibility</p:attrName>
                                        </p:attrNameLst>
                                      </p:cBhvr>
                                      <p:to>
                                        <p:strVal val="visible"/>
                                      </p:to>
                                    </p:set>
                                    <p:animEffect transition="in" filter="checkerboard(across)">
                                      <p:cBhvr>
                                        <p:cTn id="17" dur="1000"/>
                                        <p:tgtEl>
                                          <p:spTgt spid="129"/>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22" dur="1000"/>
                                        <p:tgtEl>
                                          <p:spTgt spid="4">
                                            <p:txEl>
                                              <p:pRg st="1" end="1"/>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4">
                                            <p:txEl>
                                              <p:pRg st="2" end="2"/>
                                            </p:txEl>
                                          </p:spTgt>
                                        </p:tgtEl>
                                        <p:attrNameLst>
                                          <p:attrName>style.visibility</p:attrName>
                                        </p:attrNameLst>
                                      </p:cBhvr>
                                      <p:to>
                                        <p:strVal val="visible"/>
                                      </p:to>
                                    </p:set>
                                    <p:animEffect transition="in" filter="checkerboard(across)">
                                      <p:cBhvr>
                                        <p:cTn id="27" dur="10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6" y="248900"/>
            <a:ext cx="2868295" cy="585009"/>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典例精析</a:t>
            </a:r>
          </a:p>
        </p:txBody>
      </p:sp>
      <p:sp>
        <p:nvSpPr>
          <p:cNvPr id="7" name="文本框 6"/>
          <p:cNvSpPr txBox="1"/>
          <p:nvPr/>
        </p:nvSpPr>
        <p:spPr>
          <a:xfrm>
            <a:off x="327026" y="1322797"/>
            <a:ext cx="8623935" cy="1387090"/>
          </a:xfrm>
          <a:prstGeom prst="rect">
            <a:avLst/>
          </a:prstGeom>
          <a:noFill/>
          <a:ln w="9525">
            <a:noFill/>
          </a:ln>
        </p:spPr>
        <p:txBody>
          <a:bodyPr wrap="square">
            <a:spAutoFit/>
          </a:bodyPr>
          <a:lstStyle/>
          <a:p>
            <a:pPr marL="0" indent="0" algn="l" eaLnBrk="1" fontAlgn="auto" latinLnBrk="0" hangingPunct="1">
              <a:lnSpc>
                <a:spcPct val="150000"/>
              </a:lnSpc>
            </a:pPr>
            <a:r>
              <a:rPr sz="1400" b="0">
                <a:solidFill>
                  <a:srgbClr val="FF0000"/>
                </a:solidFill>
                <a:cs typeface="微软雅黑" panose="020B0503020204020204" charset="-122"/>
              </a:rPr>
              <a:t>【解析】(1)据题意,甲瓶中的油比乙瓶中的多,而且甲温度计升温比乙温度计多,由Q=cm</a:t>
            </a:r>
            <a:r>
              <a:rPr sz="1400" b="0">
                <a:solidFill>
                  <a:srgbClr val="FF0000"/>
                </a:solidFill>
                <a:latin typeface="Arial" panose="020B0604020202020204" pitchFamily="34" charset="0"/>
                <a:cs typeface="Arial" panose="020B0604020202020204" pitchFamily="34" charset="0"/>
              </a:rPr>
              <a:t>∆</a:t>
            </a:r>
            <a:r>
              <a:rPr sz="1400" b="0">
                <a:solidFill>
                  <a:srgbClr val="FF0000"/>
                </a:solidFill>
                <a:cs typeface="微软雅黑" panose="020B0503020204020204" charset="-122"/>
              </a:rPr>
              <a:t>t可知甲瓶中的油吸收的热量多，该过程电阻产生的热量全部被油吸收,则R</a:t>
            </a:r>
            <a:r>
              <a:rPr sz="1400" b="0" baseline="-25000">
                <a:solidFill>
                  <a:srgbClr val="FF0000"/>
                </a:solidFill>
                <a:uFillTx/>
                <a:latin typeface="Arial" panose="020B0604020202020204" pitchFamily="34" charset="0"/>
                <a:cs typeface="微软雅黑" panose="020B0503020204020204" charset="-122"/>
              </a:rPr>
              <a:t>1</a:t>
            </a:r>
            <a:r>
              <a:rPr sz="1400" b="0">
                <a:solidFill>
                  <a:srgbClr val="FF0000"/>
                </a:solidFill>
                <a:cs typeface="微软雅黑" panose="020B0503020204020204" charset="-122"/>
              </a:rPr>
              <a:t>产生的热量比R</a:t>
            </a:r>
            <a:r>
              <a:rPr sz="1400" b="0" baseline="-25000">
                <a:solidFill>
                  <a:srgbClr val="FF0000"/>
                </a:solidFill>
                <a:uFillTx/>
                <a:latin typeface="Arial" panose="020B0604020202020204" pitchFamily="34" charset="0"/>
                <a:cs typeface="微软雅黑" panose="020B0503020204020204" charset="-122"/>
              </a:rPr>
              <a:t>2</a:t>
            </a:r>
            <a:r>
              <a:rPr sz="1400" b="0">
                <a:solidFill>
                  <a:srgbClr val="FF0000"/>
                </a:solidFill>
                <a:cs typeface="微软雅黑" panose="020B0503020204020204" charset="-122"/>
              </a:rPr>
              <a:t>多。</a:t>
            </a:r>
          </a:p>
          <a:p>
            <a:pPr marL="0" indent="0" algn="l" eaLnBrk="1" fontAlgn="auto" latinLnBrk="0" hangingPunct="1">
              <a:lnSpc>
                <a:spcPct val="150000"/>
              </a:lnSpc>
            </a:pPr>
            <a:r>
              <a:rPr sz="1400" b="0">
                <a:solidFill>
                  <a:srgbClr val="FF0000"/>
                </a:solidFill>
                <a:cs typeface="微软雅黑" panose="020B0503020204020204" charset="-122"/>
              </a:rPr>
              <a:t>(2)由图知，R</a:t>
            </a:r>
            <a:r>
              <a:rPr sz="1400" b="0" baseline="-25000">
                <a:solidFill>
                  <a:srgbClr val="FF0000"/>
                </a:solidFill>
                <a:uFillTx/>
                <a:latin typeface="Arial" panose="020B0604020202020204" pitchFamily="34" charset="0"/>
                <a:cs typeface="微软雅黑" panose="020B0503020204020204" charset="-122"/>
              </a:rPr>
              <a:t>1</a:t>
            </a:r>
            <a:r>
              <a:rPr sz="1400" b="0">
                <a:solidFill>
                  <a:srgbClr val="FF0000"/>
                </a:solidFill>
                <a:cs typeface="微软雅黑" panose="020B0503020204020204" charset="-122"/>
              </a:rPr>
              <a:t>和R</a:t>
            </a:r>
            <a:r>
              <a:rPr sz="1400" b="0" baseline="-25000">
                <a:solidFill>
                  <a:srgbClr val="FF0000"/>
                </a:solidFill>
                <a:uFillTx/>
                <a:latin typeface="Arial" panose="020B0604020202020204" pitchFamily="34" charset="0"/>
                <a:cs typeface="微软雅黑" panose="020B0503020204020204" charset="-122"/>
              </a:rPr>
              <a:t>2</a:t>
            </a:r>
            <a:r>
              <a:rPr sz="1400" b="0">
                <a:solidFill>
                  <a:srgbClr val="FF0000"/>
                </a:solidFill>
                <a:cs typeface="微软雅黑" panose="020B0503020204020204" charset="-122"/>
              </a:rPr>
              <a:t>串联，电流相等，通电时间相同，R</a:t>
            </a:r>
            <a:r>
              <a:rPr sz="1400" b="0" baseline="-25000">
                <a:solidFill>
                  <a:srgbClr val="FF0000"/>
                </a:solidFill>
                <a:uFillTx/>
                <a:latin typeface="Arial" panose="020B0604020202020204" pitchFamily="34" charset="0"/>
                <a:cs typeface="微软雅黑" panose="020B0503020204020204" charset="-122"/>
              </a:rPr>
              <a:t>1</a:t>
            </a:r>
            <a:r>
              <a:rPr sz="1400" b="0">
                <a:solidFill>
                  <a:srgbClr val="FF0000"/>
                </a:solidFill>
                <a:cs typeface="微软雅黑" panose="020B0503020204020204" charset="-122"/>
              </a:rPr>
              <a:t>产生的热量比R</a:t>
            </a:r>
            <a:r>
              <a:rPr sz="1400" b="0" baseline="-25000">
                <a:solidFill>
                  <a:srgbClr val="FF0000"/>
                </a:solidFill>
                <a:uFillTx/>
                <a:latin typeface="Arial" panose="020B0604020202020204" pitchFamily="34" charset="0"/>
                <a:cs typeface="微软雅黑" panose="020B0503020204020204" charset="-122"/>
              </a:rPr>
              <a:t>2</a:t>
            </a:r>
            <a:r>
              <a:rPr sz="1400" b="0">
                <a:solidFill>
                  <a:srgbClr val="FF0000"/>
                </a:solidFill>
                <a:cs typeface="微软雅黑" panose="020B0503020204020204" charset="-122"/>
              </a:rPr>
              <a:t>多，由Q=I</a:t>
            </a:r>
            <a:r>
              <a:rPr sz="1400" b="0" baseline="30000">
                <a:solidFill>
                  <a:srgbClr val="FF0000"/>
                </a:solidFill>
                <a:uFillTx/>
                <a:latin typeface="Arial" panose="020B0604020202020204" pitchFamily="34" charset="0"/>
                <a:cs typeface="微软雅黑" panose="020B0503020204020204" charset="-122"/>
              </a:rPr>
              <a:t>2</a:t>
            </a:r>
            <a:r>
              <a:rPr sz="1400" b="0">
                <a:solidFill>
                  <a:srgbClr val="FF0000"/>
                </a:solidFill>
                <a:cs typeface="微软雅黑" panose="020B0503020204020204" charset="-122"/>
              </a:rPr>
              <a:t>Rt可得，R</a:t>
            </a:r>
            <a:r>
              <a:rPr sz="1400" b="0" baseline="-25000">
                <a:solidFill>
                  <a:srgbClr val="FF0000"/>
                </a:solidFill>
                <a:uFillTx/>
                <a:latin typeface="Arial" panose="020B0604020202020204" pitchFamily="34" charset="0"/>
                <a:cs typeface="微软雅黑" panose="020B0503020204020204" charset="-122"/>
              </a:rPr>
              <a:t>1</a:t>
            </a:r>
            <a:r>
              <a:rPr sz="1400" b="0">
                <a:solidFill>
                  <a:srgbClr val="FF0000"/>
                </a:solidFill>
                <a:cs typeface="微软雅黑" panose="020B0503020204020204" charset="-122"/>
              </a:rPr>
              <a:t>&gt;R</a:t>
            </a:r>
            <a:r>
              <a:rPr sz="1400" b="0" baseline="-25000">
                <a:solidFill>
                  <a:srgbClr val="FF0000"/>
                </a:solidFill>
                <a:uFillTx/>
                <a:latin typeface="Arial" panose="020B0604020202020204" pitchFamily="34" charset="0"/>
                <a:cs typeface="微软雅黑" panose="020B0503020204020204" charset="-122"/>
              </a:rPr>
              <a:t>2</a:t>
            </a:r>
            <a:r>
              <a:rPr sz="1400" b="0">
                <a:solidFill>
                  <a:srgbClr val="FF0000"/>
                </a:solidFill>
                <a:cs typeface="微软雅黑" panose="020B0503020204020204" charset="-122"/>
              </a:rPr>
              <a:t>。</a:t>
            </a:r>
          </a:p>
          <a:p>
            <a:pPr marL="0" indent="0" algn="l" eaLnBrk="1" fontAlgn="auto" latinLnBrk="0" hangingPunct="1">
              <a:lnSpc>
                <a:spcPct val="150000"/>
              </a:lnSpc>
            </a:pPr>
            <a:r>
              <a:rPr sz="1400">
                <a:solidFill>
                  <a:srgbClr val="FF0000"/>
                </a:solidFill>
                <a:cs typeface="微软雅黑" panose="020B0503020204020204" charset="-122"/>
                <a:sym typeface="+mn-ea"/>
              </a:rPr>
              <a:t>【答案】(1)Q=cm</a:t>
            </a:r>
            <a:r>
              <a:rPr sz="1400">
                <a:solidFill>
                  <a:srgbClr val="FF0000"/>
                </a:solidFill>
                <a:latin typeface="Arial" panose="020B0604020202020204" pitchFamily="34" charset="0"/>
                <a:cs typeface="Arial" panose="020B0604020202020204" pitchFamily="34" charset="0"/>
                <a:sym typeface="+mn-ea"/>
              </a:rPr>
              <a:t>∆</a:t>
            </a:r>
            <a:r>
              <a:rPr sz="1400">
                <a:solidFill>
                  <a:srgbClr val="FF0000"/>
                </a:solidFill>
                <a:cs typeface="微软雅黑" panose="020B0503020204020204" charset="-122"/>
                <a:sym typeface="+mn-ea"/>
              </a:rPr>
              <a:t>t ；(2)&gt;。</a:t>
            </a:r>
            <a:endParaRPr sz="1400" b="0">
              <a:solidFill>
                <a:srgbClr val="FF0000"/>
              </a:solidFill>
              <a:cs typeface="微软雅黑" panose="020B0503020204020204" charset="-122"/>
            </a:endParaRPr>
          </a:p>
        </p:txBody>
      </p:sp>
      <p:sp>
        <p:nvSpPr>
          <p:cNvPr id="2" name="文本框 1"/>
          <p:cNvSpPr txBox="1"/>
          <p:nvPr/>
        </p:nvSpPr>
        <p:spPr>
          <a:xfrm>
            <a:off x="2383155" y="809083"/>
            <a:ext cx="4634230" cy="646757"/>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★考点二：</a:t>
            </a:r>
            <a:r>
              <a:rPr lang="zh-CN" sz="2400" b="1">
                <a:solidFill>
                  <a:srgbClr val="1116CC"/>
                </a:solidFill>
                <a:latin typeface="微软雅黑" panose="020B0503020204020204" charset="-122"/>
                <a:ea typeface="微软雅黑" panose="020B0503020204020204" charset="-122"/>
                <a:cs typeface="微软雅黑" panose="020B0503020204020204" charset="-122"/>
                <a:sym typeface="+mn-ea"/>
              </a:rPr>
              <a:t>电流热效应实验探究</a:t>
            </a:r>
            <a:endParaRPr lang="zh-CN" sz="2400" b="1">
              <a:solidFill>
                <a:srgbClr val="1116CC"/>
              </a:solidFill>
              <a:latin typeface="微软雅黑" panose="020B0503020204020204" charset="-122"/>
              <a:ea typeface="微软雅黑" panose="020B0503020204020204" charset="-122"/>
              <a:cs typeface="微软雅黑" panose="020B0503020204020204" charset="-122"/>
            </a:endParaRPr>
          </a:p>
        </p:txBody>
      </p:sp>
    </p:spTree>
    <p:extLst>
      <p:ext uri="{BB962C8B-B14F-4D97-AF65-F5344CB8AC3E}">
        <p14:creationId xmlns:p14="http://schemas.microsoft.com/office/powerpoint/2010/main" val="874474254"/>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2">
                                            <p:txEl>
                                              <p:pRg st="0" end="0"/>
                                            </p:txEl>
                                          </p:spTgt>
                                        </p:tgtEl>
                                        <p:attrNameLst>
                                          <p:attrName>style.visibility</p:attrName>
                                        </p:attrNameLst>
                                      </p:cBhvr>
                                      <p:to>
                                        <p:strVal val="visible"/>
                                      </p:to>
                                    </p:set>
                                    <p:animEffect transition="in" filter="checkerboard(across)">
                                      <p:cBhvr>
                                        <p:cTn id="7" dur="10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7">
                                            <p:txEl>
                                              <p:pRg st="0" end="0"/>
                                            </p:txEl>
                                          </p:spTgt>
                                        </p:tgtEl>
                                        <p:attrNameLst>
                                          <p:attrName>style.visibility</p:attrName>
                                        </p:attrNameLst>
                                      </p:cBhvr>
                                      <p:to>
                                        <p:strVal val="visible"/>
                                      </p:to>
                                    </p:set>
                                    <p:animEffect transition="in" filter="checkerboard(across)">
                                      <p:cBhvr>
                                        <p:cTn id="12" dur="1000"/>
                                        <p:tgtEl>
                                          <p:spTgt spid="7">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7">
                                            <p:txEl>
                                              <p:pRg st="1" end="1"/>
                                            </p:txEl>
                                          </p:spTgt>
                                        </p:tgtEl>
                                        <p:attrNameLst>
                                          <p:attrName>style.visibility</p:attrName>
                                        </p:attrNameLst>
                                      </p:cBhvr>
                                      <p:to>
                                        <p:strVal val="visible"/>
                                      </p:to>
                                    </p:set>
                                    <p:animEffect transition="in" filter="checkerboard(across)">
                                      <p:cBhvr>
                                        <p:cTn id="17" dur="1000"/>
                                        <p:tgtEl>
                                          <p:spTgt spid="7">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7">
                                            <p:txEl>
                                              <p:pRg st="2" end="2"/>
                                            </p:txEl>
                                          </p:spTgt>
                                        </p:tgtEl>
                                        <p:attrNameLst>
                                          <p:attrName>style.visibility</p:attrName>
                                        </p:attrNameLst>
                                      </p:cBhvr>
                                      <p:to>
                                        <p:strVal val="visible"/>
                                      </p:to>
                                    </p:set>
                                    <p:animEffect transition="in" filter="checkerboard(across)">
                                      <p:cBhvr>
                                        <p:cTn id="22" dur="10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lang="en-US" sz="3200" b="0" i="0" u="none" strike="noStrike" kern="0" cap="none" spc="0" normalizeH="0" baseline="0" noProof="0">
              <a:ln>
                <a:noFill/>
              </a:ln>
              <a:solidFill>
                <a:srgbClr val="FFFFFF"/>
              </a:solidFill>
              <a:effectLst/>
              <a:uLnTx/>
              <a:uFillTx/>
              <a:latin typeface="+mn-lt"/>
              <a:ea typeface="方正舒体"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248900"/>
            <a:ext cx="2157730" cy="585009"/>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提升训练</a:t>
            </a:r>
          </a:p>
        </p:txBody>
      </p:sp>
      <p:sp>
        <p:nvSpPr>
          <p:cNvPr id="3" name="文本框 2"/>
          <p:cNvSpPr txBox="1"/>
          <p:nvPr/>
        </p:nvSpPr>
        <p:spPr>
          <a:xfrm>
            <a:off x="338455" y="1113364"/>
            <a:ext cx="8501380" cy="3053635"/>
          </a:xfrm>
          <a:prstGeom prst="rect">
            <a:avLst/>
          </a:prstGeom>
          <a:noFill/>
          <a:ln w="9525">
            <a:noFill/>
          </a:ln>
        </p:spPr>
        <p:txBody>
          <a:bodyPr wrap="square">
            <a:spAutoFit/>
          </a:bodyPr>
          <a:lstStyle/>
          <a:p>
            <a:pPr marL="0" indent="0" algn="l" eaLnBrk="1" fontAlgn="auto" latinLnBrk="0" hangingPunct="1">
              <a:lnSpc>
                <a:spcPct val="150000"/>
              </a:lnSpc>
            </a:pPr>
            <a:r>
              <a:rPr lang="zh-CN" sz="1600" b="0">
                <a:solidFill>
                  <a:schemeClr val="tx1"/>
                </a:solidFill>
                <a:latin typeface="微软雅黑" panose="020B0503020204020204" charset="-122"/>
                <a:ea typeface="微软雅黑" panose="020B0503020204020204" charset="-122"/>
                <a:cs typeface="微软雅黑" panose="020B0503020204020204" charset="-122"/>
              </a:rPr>
              <a:t>1.</a:t>
            </a:r>
            <a:r>
              <a:rPr lang="zh-CN" sz="1600" b="1">
                <a:solidFill>
                  <a:schemeClr val="tx1"/>
                </a:solidFill>
                <a:latin typeface="微软雅黑" panose="020B0503020204020204" charset="-122"/>
                <a:ea typeface="微软雅黑" panose="020B0503020204020204" charset="-122"/>
                <a:cs typeface="微软雅黑" panose="020B0503020204020204" charset="-122"/>
              </a:rPr>
              <a:t>（2020·重庆）</a:t>
            </a:r>
            <a:r>
              <a:rPr lang="zh-CN" sz="1600">
                <a:solidFill>
                  <a:schemeClr val="tx1"/>
                </a:solidFill>
                <a:latin typeface="微软雅黑" panose="020B0503020204020204" charset="-122"/>
                <a:ea typeface="微软雅黑" panose="020B0503020204020204" charset="-122"/>
                <a:cs typeface="微软雅黑" panose="020B0503020204020204" charset="-122"/>
              </a:rPr>
              <a:t>灯泡L标有“6V"字样,为探究其工作时的特点，小刚利用图6甲所示的电路进行实验,其中电源电压保持不变，滑动变阻器的规格为“30Ω  1A”。闭合开关后，将变动变阻器的滑片P从a端向右缓慢移动，直到电压表示数达到6V时为止。图6乙是用获得的实验数据作出的U-1图像，下列判断正确的是(     )。</a:t>
            </a:r>
          </a:p>
          <a:p>
            <a:pPr marL="0" indent="0" algn="l" eaLnBrk="1" fontAlgn="auto" latinLnBrk="0" hangingPunct="1">
              <a:lnSpc>
                <a:spcPct val="150000"/>
              </a:lnSpc>
            </a:pPr>
            <a:r>
              <a:rPr lang="zh-CN" sz="1600">
                <a:solidFill>
                  <a:schemeClr val="tx1"/>
                </a:solidFill>
                <a:latin typeface="微软雅黑" panose="020B0503020204020204" charset="-122"/>
                <a:ea typeface="微软雅黑" panose="020B0503020204020204" charset="-122"/>
                <a:cs typeface="微软雅黑" panose="020B0503020204020204" charset="-122"/>
              </a:rPr>
              <a:t>A.闭合开关，在移动滑片P的过程中，灯L的最小电阻为10Ω；</a:t>
            </a:r>
          </a:p>
          <a:p>
            <a:pPr marL="0" indent="0" algn="l" eaLnBrk="1" fontAlgn="auto" latinLnBrk="0" hangingPunct="1">
              <a:lnSpc>
                <a:spcPct val="150000"/>
              </a:lnSpc>
            </a:pPr>
            <a:r>
              <a:rPr lang="zh-CN" sz="1600">
                <a:solidFill>
                  <a:schemeClr val="tx1"/>
                </a:solidFill>
                <a:latin typeface="微软雅黑" panose="020B0503020204020204" charset="-122"/>
                <a:ea typeface="微软雅黑" panose="020B0503020204020204" charset="-122"/>
                <a:cs typeface="微软雅黑" panose="020B0503020204020204" charset="-122"/>
              </a:rPr>
              <a:t>B.变阳器的滑片P移到b端时，灯L正常发的额定功率为3.6W；</a:t>
            </a:r>
          </a:p>
          <a:p>
            <a:pPr marL="0" indent="0" algn="l" eaLnBrk="1" fontAlgn="auto" latinLnBrk="0" hangingPunct="1">
              <a:lnSpc>
                <a:spcPct val="150000"/>
              </a:lnSpc>
            </a:pPr>
            <a:r>
              <a:rPr lang="zh-CN" sz="1600">
                <a:solidFill>
                  <a:schemeClr val="tx1"/>
                </a:solidFill>
                <a:latin typeface="微软雅黑" panose="020B0503020204020204" charset="-122"/>
                <a:ea typeface="微软雅黑" panose="020B0503020204020204" charset="-122"/>
                <a:cs typeface="微软雅黑" panose="020B0503020204020204" charset="-122"/>
              </a:rPr>
              <a:t>C.灯L与5Ω的定值电阻R</a:t>
            </a:r>
            <a:r>
              <a:rPr lang="zh-CN" sz="1600" baseline="-25000">
                <a:solidFill>
                  <a:schemeClr val="tx1"/>
                </a:solidFill>
                <a:uFillTx/>
                <a:latin typeface="微软雅黑" panose="020B0503020204020204" charset="-122"/>
                <a:ea typeface="微软雅黑" panose="020B0503020204020204" charset="-122"/>
                <a:cs typeface="微软雅黑" panose="020B0503020204020204" charset="-122"/>
              </a:rPr>
              <a:t>1</a:t>
            </a:r>
            <a:r>
              <a:rPr lang="zh-CN" sz="1600">
                <a:solidFill>
                  <a:schemeClr val="tx1"/>
                </a:solidFill>
                <a:latin typeface="微软雅黑" panose="020B0503020204020204" charset="-122"/>
                <a:ea typeface="微软雅黑" panose="020B0503020204020204" charset="-122"/>
                <a:cs typeface="微软雅黑" panose="020B0503020204020204" charset="-122"/>
              </a:rPr>
              <a:t>,并联接人电压为6V电路，电路的总功率为7.2W；</a:t>
            </a:r>
          </a:p>
          <a:p>
            <a:pPr marL="0" indent="0" algn="l" eaLnBrk="1" fontAlgn="auto" latinLnBrk="0" hangingPunct="1">
              <a:lnSpc>
                <a:spcPct val="150000"/>
              </a:lnSpc>
            </a:pPr>
            <a:r>
              <a:rPr lang="zh-CN" sz="1600">
                <a:solidFill>
                  <a:schemeClr val="tx1"/>
                </a:solidFill>
                <a:latin typeface="微软雅黑" panose="020B0503020204020204" charset="-122"/>
                <a:ea typeface="微软雅黑" panose="020B0503020204020204" charset="-122"/>
                <a:cs typeface="微软雅黑" panose="020B0503020204020204" charset="-122"/>
              </a:rPr>
              <a:t>D.灯L与10Ω的定值电阻R</a:t>
            </a:r>
            <a:r>
              <a:rPr lang="zh-CN" sz="1600" baseline="-25000">
                <a:solidFill>
                  <a:schemeClr val="tx1"/>
                </a:solidFill>
                <a:uFillTx/>
                <a:latin typeface="微软雅黑" panose="020B0503020204020204" charset="-122"/>
                <a:ea typeface="微软雅黑" panose="020B0503020204020204" charset="-122"/>
                <a:cs typeface="微软雅黑" panose="020B0503020204020204" charset="-122"/>
              </a:rPr>
              <a:t>2</a:t>
            </a:r>
            <a:r>
              <a:rPr lang="zh-CN" sz="1600">
                <a:solidFill>
                  <a:schemeClr val="tx1"/>
                </a:solidFill>
                <a:latin typeface="微软雅黑" panose="020B0503020204020204" charset="-122"/>
                <a:ea typeface="微软雅黑" panose="020B0503020204020204" charset="-122"/>
                <a:cs typeface="微软雅黑" panose="020B0503020204020204" charset="-122"/>
              </a:rPr>
              <a:t>串联接人电压为9V的电路,R</a:t>
            </a:r>
            <a:r>
              <a:rPr lang="zh-CN" sz="1600" baseline="-25000">
                <a:solidFill>
                  <a:schemeClr val="tx1"/>
                </a:solidFill>
                <a:uFillTx/>
                <a:latin typeface="微软雅黑" panose="020B0503020204020204" charset="-122"/>
                <a:ea typeface="微软雅黑" panose="020B0503020204020204" charset="-122"/>
                <a:cs typeface="微软雅黑" panose="020B0503020204020204" charset="-122"/>
              </a:rPr>
              <a:t>2</a:t>
            </a:r>
            <a:r>
              <a:rPr lang="zh-CN" sz="1600">
                <a:solidFill>
                  <a:schemeClr val="tx1"/>
                </a:solidFill>
                <a:latin typeface="微软雅黑" panose="020B0503020204020204" charset="-122"/>
                <a:ea typeface="微软雅黑" panose="020B0503020204020204" charset="-122"/>
                <a:cs typeface="微软雅黑" panose="020B0503020204020204" charset="-122"/>
              </a:rPr>
              <a:t>每秒消耗电能为2.5J</a:t>
            </a:r>
          </a:p>
        </p:txBody>
      </p:sp>
      <p:sp>
        <p:nvSpPr>
          <p:cNvPr id="2" name="文本框 1"/>
          <p:cNvSpPr txBox="1"/>
          <p:nvPr/>
        </p:nvSpPr>
        <p:spPr>
          <a:xfrm>
            <a:off x="3937000" y="2307573"/>
            <a:ext cx="249425" cy="338552"/>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16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D</a:t>
            </a:r>
          </a:p>
        </p:txBody>
      </p:sp>
      <p:pic>
        <p:nvPicPr>
          <p:cNvPr id="58" name="图片 58" descr="IMG_256"/>
          <p:cNvPicPr>
            <a:picLocks noChangeAspect="1"/>
          </p:cNvPicPr>
          <p:nvPr/>
        </p:nvPicPr>
        <p:blipFill>
          <a:blip r:embed="rId2" r:link="rId3"/>
          <a:srcRect l="26747"/>
          <a:stretch>
            <a:fillRect/>
          </a:stretch>
        </p:blipFill>
        <p:spPr>
          <a:xfrm>
            <a:off x="6160136" y="2285930"/>
            <a:ext cx="2433955" cy="1123549"/>
          </a:xfrm>
          <a:prstGeom prst="rect">
            <a:avLst/>
          </a:prstGeom>
          <a:noFill/>
          <a:ln w="9525">
            <a:noFill/>
            <a:miter lim="0"/>
          </a:ln>
        </p:spPr>
      </p:pic>
    </p:spTree>
    <p:extLst>
      <p:ext uri="{BB962C8B-B14F-4D97-AF65-F5344CB8AC3E}">
        <p14:creationId xmlns:p14="http://schemas.microsoft.com/office/powerpoint/2010/main" val="1108607641"/>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58"/>
                                        </p:tgtEl>
                                        <p:attrNameLst>
                                          <p:attrName>style.visibility</p:attrName>
                                        </p:attrNameLst>
                                      </p:cBhvr>
                                      <p:to>
                                        <p:strVal val="visible"/>
                                      </p:to>
                                    </p:set>
                                    <p:animEffect transition="in" filter="checkerboard(across)">
                                      <p:cBhvr>
                                        <p:cTn id="12" dur="1000"/>
                                        <p:tgtEl>
                                          <p:spTgt spid="5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7" dur="1000"/>
                                        <p:tgtEl>
                                          <p:spTgt spid="3">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3">
                                            <p:txEl>
                                              <p:pRg st="2" end="2"/>
                                            </p:txEl>
                                          </p:spTgt>
                                        </p:tgtEl>
                                        <p:attrNameLst>
                                          <p:attrName>style.visibility</p:attrName>
                                        </p:attrNameLst>
                                      </p:cBhvr>
                                      <p:to>
                                        <p:strVal val="visible"/>
                                      </p:to>
                                    </p:set>
                                    <p:animEffect transition="in" filter="checkerboard(across)">
                                      <p:cBhvr>
                                        <p:cTn id="22" dur="1000"/>
                                        <p:tgtEl>
                                          <p:spTgt spid="3">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3">
                                            <p:txEl>
                                              <p:pRg st="3" end="3"/>
                                            </p:txEl>
                                          </p:spTgt>
                                        </p:tgtEl>
                                        <p:attrNameLst>
                                          <p:attrName>style.visibility</p:attrName>
                                        </p:attrNameLst>
                                      </p:cBhvr>
                                      <p:to>
                                        <p:strVal val="visible"/>
                                      </p:to>
                                    </p:set>
                                    <p:animEffect transition="in" filter="checkerboard(across)">
                                      <p:cBhvr>
                                        <p:cTn id="27" dur="1000"/>
                                        <p:tgtEl>
                                          <p:spTgt spid="3">
                                            <p:txEl>
                                              <p:pRg st="3" end="3"/>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nodeType="clickEffect">
                                  <p:stCondLst>
                                    <p:cond delay="0"/>
                                  </p:stCondLst>
                                  <p:childTnLst>
                                    <p:set>
                                      <p:cBhvr>
                                        <p:cTn id="31" dur="1000" fill="hold">
                                          <p:stCondLst>
                                            <p:cond delay="0"/>
                                          </p:stCondLst>
                                        </p:cTn>
                                        <p:tgtEl>
                                          <p:spTgt spid="3">
                                            <p:txEl>
                                              <p:pRg st="4" end="4"/>
                                            </p:txEl>
                                          </p:spTgt>
                                        </p:tgtEl>
                                        <p:attrNameLst>
                                          <p:attrName>style.visibility</p:attrName>
                                        </p:attrNameLst>
                                      </p:cBhvr>
                                      <p:to>
                                        <p:strVal val="visible"/>
                                      </p:to>
                                    </p:set>
                                    <p:animEffect transition="in" filter="checkerboard(across)">
                                      <p:cBhvr>
                                        <p:cTn id="32" dur="1000"/>
                                        <p:tgtEl>
                                          <p:spTgt spid="3">
                                            <p:txEl>
                                              <p:pRg st="4" end="4"/>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5" presetClass="entr" presetSubtype="10" fill="hold" grpId="0" nodeType="clickEffect">
                                  <p:stCondLst>
                                    <p:cond delay="0"/>
                                  </p:stCondLst>
                                  <p:childTnLst>
                                    <p:set>
                                      <p:cBhvr>
                                        <p:cTn id="36" dur="1000" fill="hold">
                                          <p:stCondLst>
                                            <p:cond delay="0"/>
                                          </p:stCondLst>
                                        </p:cTn>
                                        <p:tgtEl>
                                          <p:spTgt spid="2"/>
                                        </p:tgtEl>
                                        <p:attrNameLst>
                                          <p:attrName>style.visibility</p:attrName>
                                        </p:attrNameLst>
                                      </p:cBhvr>
                                      <p:to>
                                        <p:strVal val="visible"/>
                                      </p:to>
                                    </p:set>
                                    <p:animEffect transition="in" filter="checkerboard(across)">
                                      <p:cBhvr>
                                        <p:cTn id="3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lang="en-US"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248900"/>
            <a:ext cx="1913890" cy="585009"/>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提升训练</a:t>
            </a:r>
          </a:p>
        </p:txBody>
      </p:sp>
      <p:sp>
        <p:nvSpPr>
          <p:cNvPr id="3" name="文本框 2"/>
          <p:cNvSpPr txBox="1"/>
          <p:nvPr/>
        </p:nvSpPr>
        <p:spPr>
          <a:xfrm>
            <a:off x="338455" y="1113365"/>
            <a:ext cx="8501380" cy="1480029"/>
          </a:xfrm>
          <a:prstGeom prst="rect">
            <a:avLst/>
          </a:prstGeom>
          <a:noFill/>
          <a:ln w="9525">
            <a:noFill/>
          </a:ln>
        </p:spPr>
        <p:txBody>
          <a:bodyPr wrap="square">
            <a:spAutoFit/>
          </a:bodyPr>
          <a:lstStyle/>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2.</a:t>
            </a:r>
            <a:r>
              <a:rPr lang="zh-CN" sz="2000" b="1">
                <a:solidFill>
                  <a:schemeClr val="tx1"/>
                </a:solidFill>
                <a:latin typeface="微软雅黑" panose="020B0503020204020204" charset="-122"/>
                <a:ea typeface="微软雅黑" panose="020B0503020204020204" charset="-122"/>
                <a:cs typeface="微软雅黑" panose="020B0503020204020204" charset="-122"/>
              </a:rPr>
              <a:t>（2020·黑龙江龙东）</a:t>
            </a:r>
            <a:r>
              <a:rPr lang="zh-CN" sz="2000">
                <a:solidFill>
                  <a:schemeClr val="tx1"/>
                </a:solidFill>
                <a:latin typeface="微软雅黑" panose="020B0503020204020204" charset="-122"/>
                <a:ea typeface="微软雅黑" panose="020B0503020204020204" charset="-122"/>
                <a:cs typeface="微软雅黑" panose="020B0503020204020204" charset="-122"/>
              </a:rPr>
              <a:t>如图所示，灯L标有“4V  2W”，R=20Ω，闭合开关灯L正常发光（灯丝的电阻不受温度影响)，电流表示数为</a:t>
            </a:r>
            <a:r>
              <a:rPr lang="zh-CN" sz="2000" u="sng">
                <a:solidFill>
                  <a:schemeClr val="tx1"/>
                </a:solidFill>
                <a:latin typeface="微软雅黑" panose="020B0503020204020204" charset="-122"/>
                <a:ea typeface="微软雅黑" panose="020B0503020204020204" charset="-122"/>
                <a:cs typeface="微软雅黑" panose="020B0503020204020204" charset="-122"/>
              </a:rPr>
              <a:t>      </a:t>
            </a:r>
            <a:r>
              <a:rPr lang="zh-CN" sz="2000">
                <a:solidFill>
                  <a:schemeClr val="tx1"/>
                </a:solidFill>
                <a:latin typeface="微软雅黑" panose="020B0503020204020204" charset="-122"/>
                <a:ea typeface="微软雅黑" panose="020B0503020204020204" charset="-122"/>
                <a:cs typeface="微软雅黑" panose="020B0503020204020204" charset="-122"/>
              </a:rPr>
              <a:t>A，通电1min电路产生的热量为</a:t>
            </a:r>
            <a:r>
              <a:rPr lang="zh-CN" sz="2000" u="sng">
                <a:solidFill>
                  <a:schemeClr val="tx1"/>
                </a:solidFill>
                <a:latin typeface="微软雅黑" panose="020B0503020204020204" charset="-122"/>
                <a:ea typeface="微软雅黑" panose="020B0503020204020204" charset="-122"/>
                <a:cs typeface="微软雅黑" panose="020B0503020204020204" charset="-122"/>
              </a:rPr>
              <a:t>            </a:t>
            </a:r>
            <a:r>
              <a:rPr lang="zh-CN" sz="2000">
                <a:solidFill>
                  <a:schemeClr val="tx1"/>
                </a:solidFill>
                <a:latin typeface="微软雅黑" panose="020B0503020204020204" charset="-122"/>
                <a:ea typeface="微软雅黑" panose="020B0503020204020204" charset="-122"/>
                <a:cs typeface="微软雅黑" panose="020B0503020204020204" charset="-122"/>
              </a:rPr>
              <a:t>J。</a:t>
            </a:r>
          </a:p>
        </p:txBody>
      </p:sp>
      <p:sp>
        <p:nvSpPr>
          <p:cNvPr id="2" name="文本框 1"/>
          <p:cNvSpPr txBox="1"/>
          <p:nvPr/>
        </p:nvSpPr>
        <p:spPr>
          <a:xfrm>
            <a:off x="7229475" y="1654450"/>
            <a:ext cx="572770" cy="398494"/>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20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0.7</a:t>
            </a:r>
          </a:p>
        </p:txBody>
      </p:sp>
      <p:pic>
        <p:nvPicPr>
          <p:cNvPr id="85" name="图片 1"/>
          <p:cNvPicPr>
            <a:picLocks noChangeAspect="1"/>
          </p:cNvPicPr>
          <p:nvPr/>
        </p:nvPicPr>
        <p:blipFill>
          <a:blip r:embed="rId2"/>
          <a:stretch>
            <a:fillRect/>
          </a:stretch>
        </p:blipFill>
        <p:spPr>
          <a:xfrm>
            <a:off x="2846706" y="2840383"/>
            <a:ext cx="2639695" cy="1667818"/>
          </a:xfrm>
          <a:prstGeom prst="rect">
            <a:avLst/>
          </a:prstGeom>
          <a:noFill/>
          <a:ln>
            <a:noFill/>
          </a:ln>
        </p:spPr>
      </p:pic>
      <p:sp>
        <p:nvSpPr>
          <p:cNvPr id="4" name="文本框 3"/>
          <p:cNvSpPr txBox="1"/>
          <p:nvPr/>
        </p:nvSpPr>
        <p:spPr>
          <a:xfrm>
            <a:off x="3256915" y="2129969"/>
            <a:ext cx="572770" cy="398494"/>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20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168</a:t>
            </a:r>
          </a:p>
        </p:txBody>
      </p:sp>
    </p:spTree>
    <p:extLst>
      <p:ext uri="{BB962C8B-B14F-4D97-AF65-F5344CB8AC3E}">
        <p14:creationId xmlns:p14="http://schemas.microsoft.com/office/powerpoint/2010/main" val="963166864"/>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85"/>
                                        </p:tgtEl>
                                        <p:attrNameLst>
                                          <p:attrName>style.visibility</p:attrName>
                                        </p:attrNameLst>
                                      </p:cBhvr>
                                      <p:to>
                                        <p:strVal val="visible"/>
                                      </p:to>
                                    </p:set>
                                    <p:animEffect transition="in" filter="checkerboard(across)">
                                      <p:cBhvr>
                                        <p:cTn id="12" dur="1000"/>
                                        <p:tgtEl>
                                          <p:spTgt spid="8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grpId="0" nodeType="clickEffect">
                                  <p:stCondLst>
                                    <p:cond delay="0"/>
                                  </p:stCondLst>
                                  <p:childTnLst>
                                    <p:set>
                                      <p:cBhvr>
                                        <p:cTn id="16" dur="1000" fill="hold">
                                          <p:stCondLst>
                                            <p:cond delay="0"/>
                                          </p:stCondLst>
                                        </p:cTn>
                                        <p:tgtEl>
                                          <p:spTgt spid="2"/>
                                        </p:tgtEl>
                                        <p:attrNameLst>
                                          <p:attrName>style.visibility</p:attrName>
                                        </p:attrNameLst>
                                      </p:cBhvr>
                                      <p:to>
                                        <p:strVal val="visible"/>
                                      </p:to>
                                    </p:set>
                                    <p:animEffect transition="in" filter="checkerboard(across)">
                                      <p:cBhvr>
                                        <p:cTn id="17" dur="1000"/>
                                        <p:tgtEl>
                                          <p:spTgt spid="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grpId="0" nodeType="clickEffect">
                                  <p:stCondLst>
                                    <p:cond delay="0"/>
                                  </p:stCondLst>
                                  <p:childTnLst>
                                    <p:set>
                                      <p:cBhvr>
                                        <p:cTn id="21" dur="1000" fill="hold">
                                          <p:stCondLst>
                                            <p:cond delay="0"/>
                                          </p:stCondLst>
                                        </p:cTn>
                                        <p:tgtEl>
                                          <p:spTgt spid="4"/>
                                        </p:tgtEl>
                                        <p:attrNameLst>
                                          <p:attrName>style.visibility</p:attrName>
                                        </p:attrNameLst>
                                      </p:cBhvr>
                                      <p:to>
                                        <p:strVal val="visible"/>
                                      </p:to>
                                    </p:set>
                                    <p:animEffect transition="in" filter="checkerboard(across)">
                                      <p:cBhvr>
                                        <p:cTn id="2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lang="en-US"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248900"/>
            <a:ext cx="2157730" cy="585009"/>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提升训练</a:t>
            </a:r>
          </a:p>
        </p:txBody>
      </p:sp>
      <p:sp>
        <p:nvSpPr>
          <p:cNvPr id="3" name="文本框 2"/>
          <p:cNvSpPr txBox="1"/>
          <p:nvPr/>
        </p:nvSpPr>
        <p:spPr>
          <a:xfrm>
            <a:off x="338455" y="1113364"/>
            <a:ext cx="8501380" cy="2868392"/>
          </a:xfrm>
          <a:prstGeom prst="rect">
            <a:avLst/>
          </a:prstGeom>
          <a:noFill/>
          <a:ln w="9525">
            <a:noFill/>
          </a:ln>
        </p:spPr>
        <p:txBody>
          <a:bodyPr wrap="square">
            <a:spAutoFit/>
          </a:bodyPr>
          <a:lstStyle/>
          <a:p>
            <a:pPr marL="0" indent="0" algn="l" eaLnBrk="1" fontAlgn="auto" latinLnBrk="0" hangingPunct="1">
              <a:lnSpc>
                <a:spcPct val="150000"/>
              </a:lnSpc>
            </a:pPr>
            <a:r>
              <a:rPr lang="en-US" altLang="zh-CN" sz="2000">
                <a:solidFill>
                  <a:schemeClr val="tx1"/>
                </a:solidFill>
                <a:latin typeface="微软雅黑" panose="020B0503020204020204" charset="-122"/>
                <a:ea typeface="微软雅黑" panose="020B0503020204020204" charset="-122"/>
                <a:cs typeface="微软雅黑" panose="020B0503020204020204" charset="-122"/>
              </a:rPr>
              <a:t>3</a:t>
            </a:r>
            <a:r>
              <a:rPr lang="zh-CN" sz="2000">
                <a:solidFill>
                  <a:schemeClr val="tx1"/>
                </a:solidFill>
                <a:latin typeface="微软雅黑" panose="020B0503020204020204" charset="-122"/>
                <a:ea typeface="微软雅黑" panose="020B0503020204020204" charset="-122"/>
                <a:cs typeface="微软雅黑" panose="020B0503020204020204" charset="-122"/>
              </a:rPr>
              <a:t>.</a:t>
            </a:r>
            <a:r>
              <a:rPr lang="zh-CN" sz="2000" b="1">
                <a:solidFill>
                  <a:schemeClr val="tx1"/>
                </a:solidFill>
                <a:latin typeface="微软雅黑" panose="020B0503020204020204" charset="-122"/>
                <a:ea typeface="微软雅黑" panose="020B0503020204020204" charset="-122"/>
                <a:cs typeface="微软雅黑" panose="020B0503020204020204" charset="-122"/>
              </a:rPr>
              <a:t>（2020·黄石）</a:t>
            </a:r>
            <a:r>
              <a:rPr lang="zh-CN" sz="2000">
                <a:solidFill>
                  <a:schemeClr val="tx1"/>
                </a:solidFill>
                <a:latin typeface="微软雅黑" panose="020B0503020204020204" charset="-122"/>
                <a:ea typeface="微软雅黑" panose="020B0503020204020204" charset="-122"/>
                <a:cs typeface="微软雅黑" panose="020B0503020204020204" charset="-122"/>
              </a:rPr>
              <a:t>如图所示，两个密闭容器中接入电热丝R</a:t>
            </a:r>
            <a:r>
              <a:rPr lang="zh-CN" sz="2000" baseline="-25000">
                <a:solidFill>
                  <a:schemeClr val="tx1"/>
                </a:solidFill>
                <a:uFillTx/>
                <a:latin typeface="微软雅黑" panose="020B0503020204020204" charset="-122"/>
                <a:ea typeface="微软雅黑" panose="020B0503020204020204" charset="-122"/>
                <a:cs typeface="微软雅黑" panose="020B0503020204020204" charset="-122"/>
              </a:rPr>
              <a:t>1</a:t>
            </a:r>
            <a:r>
              <a:rPr lang="zh-CN" sz="2000">
                <a:solidFill>
                  <a:schemeClr val="tx1"/>
                </a:solidFill>
                <a:latin typeface="微软雅黑" panose="020B0503020204020204" charset="-122"/>
                <a:ea typeface="微软雅黑" panose="020B0503020204020204" charset="-122"/>
                <a:cs typeface="微软雅黑" panose="020B0503020204020204" charset="-122"/>
              </a:rPr>
              <a:t>、R</a:t>
            </a:r>
            <a:r>
              <a:rPr lang="zh-CN" sz="2000" baseline="-25000">
                <a:solidFill>
                  <a:schemeClr val="tx1"/>
                </a:solidFill>
                <a:uFillTx/>
                <a:latin typeface="微软雅黑" panose="020B0503020204020204" charset="-122"/>
                <a:ea typeface="微软雅黑" panose="020B0503020204020204" charset="-122"/>
                <a:cs typeface="微软雅黑" panose="020B0503020204020204" charset="-122"/>
              </a:rPr>
              <a:t>2</a:t>
            </a:r>
            <a:r>
              <a:rPr lang="zh-CN" sz="2000">
                <a:solidFill>
                  <a:schemeClr val="tx1"/>
                </a:solidFill>
                <a:latin typeface="微软雅黑" panose="020B0503020204020204" charset="-122"/>
                <a:ea typeface="微软雅黑" panose="020B0503020204020204" charset="-122"/>
                <a:cs typeface="微软雅黑" panose="020B0503020204020204" charset="-122"/>
              </a:rPr>
              <a:t>，右边容器上方接入电热丝R</a:t>
            </a:r>
            <a:r>
              <a:rPr lang="zh-CN" sz="2000" baseline="-25000">
                <a:solidFill>
                  <a:schemeClr val="tx1"/>
                </a:solidFill>
                <a:uFillTx/>
                <a:latin typeface="微软雅黑" panose="020B0503020204020204" charset="-122"/>
                <a:ea typeface="微软雅黑" panose="020B0503020204020204" charset="-122"/>
                <a:cs typeface="微软雅黑" panose="020B0503020204020204" charset="-122"/>
              </a:rPr>
              <a:t>3</a:t>
            </a:r>
            <a:r>
              <a:rPr lang="zh-CN" sz="2000">
                <a:solidFill>
                  <a:schemeClr val="tx1"/>
                </a:solidFill>
                <a:latin typeface="微软雅黑" panose="020B0503020204020204" charset="-122"/>
                <a:ea typeface="微软雅黑" panose="020B0503020204020204" charset="-122"/>
                <a:cs typeface="微软雅黑" panose="020B0503020204020204" charset="-122"/>
              </a:rPr>
              <a:t>，在通电时间相同的情况下，观察两个U形管中液面高度的变化。本实验是根据______（选填“气体”“液体”）的热胀冷缩来反映电流产生的热量多少，已知R</a:t>
            </a:r>
            <a:r>
              <a:rPr lang="zh-CN" sz="2000" baseline="-25000">
                <a:solidFill>
                  <a:schemeClr val="tx1"/>
                </a:solidFill>
                <a:uFillTx/>
                <a:latin typeface="微软雅黑" panose="020B0503020204020204" charset="-122"/>
                <a:ea typeface="微软雅黑" panose="020B0503020204020204" charset="-122"/>
                <a:cs typeface="微软雅黑" panose="020B0503020204020204" charset="-122"/>
              </a:rPr>
              <a:t>1</a:t>
            </a:r>
            <a:r>
              <a:rPr lang="zh-CN" sz="2000">
                <a:solidFill>
                  <a:schemeClr val="tx1"/>
                </a:solidFill>
                <a:latin typeface="微软雅黑" panose="020B0503020204020204" charset="-122"/>
                <a:ea typeface="微软雅黑" panose="020B0503020204020204" charset="-122"/>
                <a:cs typeface="微软雅黑" panose="020B0503020204020204" charset="-122"/>
              </a:rPr>
              <a:t>=10Ω，R</a:t>
            </a:r>
            <a:r>
              <a:rPr lang="zh-CN" sz="2000" baseline="-25000">
                <a:solidFill>
                  <a:schemeClr val="tx1"/>
                </a:solidFill>
                <a:uFillTx/>
                <a:latin typeface="微软雅黑" panose="020B0503020204020204" charset="-122"/>
                <a:ea typeface="微软雅黑" panose="020B0503020204020204" charset="-122"/>
                <a:cs typeface="微软雅黑" panose="020B0503020204020204" charset="-122"/>
              </a:rPr>
              <a:t>3</a:t>
            </a:r>
            <a:r>
              <a:rPr lang="zh-CN" sz="2000">
                <a:solidFill>
                  <a:schemeClr val="tx1"/>
                </a:solidFill>
                <a:latin typeface="微软雅黑" panose="020B0503020204020204" charset="-122"/>
                <a:ea typeface="微软雅黑" panose="020B0503020204020204" charset="-122"/>
                <a:cs typeface="微软雅黑" panose="020B0503020204020204" charset="-122"/>
              </a:rPr>
              <a:t>=6Ω，为了研究电流产生的热量与电流的关系，则R</a:t>
            </a:r>
            <a:r>
              <a:rPr lang="zh-CN" sz="2000" baseline="-25000">
                <a:solidFill>
                  <a:schemeClr val="tx1"/>
                </a:solidFill>
                <a:uFillTx/>
                <a:latin typeface="微软雅黑" panose="020B0503020204020204" charset="-122"/>
                <a:ea typeface="微软雅黑" panose="020B0503020204020204" charset="-122"/>
                <a:cs typeface="微软雅黑" panose="020B0503020204020204" charset="-122"/>
              </a:rPr>
              <a:t>2</a:t>
            </a:r>
            <a:r>
              <a:rPr lang="zh-CN" sz="2000">
                <a:solidFill>
                  <a:schemeClr val="tx1"/>
                </a:solidFill>
                <a:latin typeface="微软雅黑" panose="020B0503020204020204" charset="-122"/>
                <a:ea typeface="微软雅黑" panose="020B0503020204020204" charset="-122"/>
                <a:cs typeface="微软雅黑" panose="020B0503020204020204" charset="-122"/>
              </a:rPr>
              <a:t>=______Ω。若将R</a:t>
            </a:r>
            <a:r>
              <a:rPr lang="zh-CN" sz="2000" baseline="-25000">
                <a:solidFill>
                  <a:schemeClr val="tx1"/>
                </a:solidFill>
                <a:uFillTx/>
                <a:latin typeface="微软雅黑" panose="020B0503020204020204" charset="-122"/>
                <a:ea typeface="微软雅黑" panose="020B0503020204020204" charset="-122"/>
                <a:cs typeface="微软雅黑" panose="020B0503020204020204" charset="-122"/>
              </a:rPr>
              <a:t>3</a:t>
            </a:r>
            <a:r>
              <a:rPr lang="zh-CN" sz="2000">
                <a:solidFill>
                  <a:schemeClr val="tx1"/>
                </a:solidFill>
                <a:latin typeface="微软雅黑" panose="020B0503020204020204" charset="-122"/>
                <a:ea typeface="微软雅黑" panose="020B0503020204020204" charset="-122"/>
                <a:cs typeface="微软雅黑" panose="020B0503020204020204" charset="-122"/>
              </a:rPr>
              <a:t>和R</a:t>
            </a:r>
            <a:r>
              <a:rPr lang="zh-CN" sz="2000" baseline="-25000">
                <a:solidFill>
                  <a:schemeClr val="tx1"/>
                </a:solidFill>
                <a:uFillTx/>
                <a:latin typeface="微软雅黑" panose="020B0503020204020204" charset="-122"/>
                <a:ea typeface="微软雅黑" panose="020B0503020204020204" charset="-122"/>
                <a:cs typeface="微软雅黑" panose="020B0503020204020204" charset="-122"/>
              </a:rPr>
              <a:t>2</a:t>
            </a:r>
            <a:r>
              <a:rPr lang="zh-CN" sz="2000">
                <a:solidFill>
                  <a:schemeClr val="tx1"/>
                </a:solidFill>
                <a:latin typeface="微软雅黑" panose="020B0503020204020204" charset="-122"/>
                <a:ea typeface="微软雅黑" panose="020B0503020204020204" charset="-122"/>
                <a:cs typeface="微软雅黑" panose="020B0503020204020204" charset="-122"/>
              </a:rPr>
              <a:t>并联接入右边密闭容器中，则可研究电流产生的热量与______的关系。</a:t>
            </a:r>
          </a:p>
        </p:txBody>
      </p:sp>
      <p:sp>
        <p:nvSpPr>
          <p:cNvPr id="7" name="文本框 6"/>
          <p:cNvSpPr txBox="1"/>
          <p:nvPr/>
        </p:nvSpPr>
        <p:spPr>
          <a:xfrm>
            <a:off x="3491231" y="2075224"/>
            <a:ext cx="772795" cy="398494"/>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000" b="0" i="0" u="none" strike="noStrike" cap="none" spc="0" normalizeH="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气体</a:t>
            </a:r>
          </a:p>
        </p:txBody>
      </p:sp>
      <p:pic>
        <p:nvPicPr>
          <p:cNvPr id="163" name="图片 340" descr="学科网(www.zxxk.com)--教育资源门户，提供试卷、教案、课件、论文、素材以及各类教学资源下载，还有大量而丰富的教学相关资讯！"/>
          <p:cNvPicPr>
            <a:picLocks noChangeAspect="1"/>
          </p:cNvPicPr>
          <p:nvPr/>
        </p:nvPicPr>
        <p:blipFill>
          <a:blip r:embed="rId2"/>
          <a:stretch>
            <a:fillRect/>
          </a:stretch>
        </p:blipFill>
        <p:spPr>
          <a:xfrm>
            <a:off x="5842000" y="3546341"/>
            <a:ext cx="1771650" cy="1414463"/>
          </a:xfrm>
          <a:prstGeom prst="rect">
            <a:avLst/>
          </a:prstGeom>
          <a:noFill/>
          <a:ln>
            <a:noFill/>
          </a:ln>
        </p:spPr>
      </p:pic>
      <p:sp>
        <p:nvSpPr>
          <p:cNvPr id="2" name="文本框 1"/>
          <p:cNvSpPr txBox="1"/>
          <p:nvPr/>
        </p:nvSpPr>
        <p:spPr>
          <a:xfrm>
            <a:off x="3491230" y="2988704"/>
            <a:ext cx="462280" cy="398494"/>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2000" b="0" i="0" u="none" strike="noStrike" cap="none" spc="0" normalizeH="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10</a:t>
            </a:r>
          </a:p>
        </p:txBody>
      </p:sp>
      <p:sp>
        <p:nvSpPr>
          <p:cNvPr id="4" name="文本框 3"/>
          <p:cNvSpPr txBox="1"/>
          <p:nvPr/>
        </p:nvSpPr>
        <p:spPr>
          <a:xfrm>
            <a:off x="3568701" y="3472499"/>
            <a:ext cx="617855" cy="398494"/>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000" b="0" i="0" u="none" strike="noStrike" cap="none" spc="0" normalizeH="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电阻</a:t>
            </a:r>
          </a:p>
        </p:txBody>
      </p:sp>
    </p:spTree>
    <p:extLst>
      <p:ext uri="{BB962C8B-B14F-4D97-AF65-F5344CB8AC3E}">
        <p14:creationId xmlns:p14="http://schemas.microsoft.com/office/powerpoint/2010/main" val="2639598353"/>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163"/>
                                        </p:tgtEl>
                                        <p:attrNameLst>
                                          <p:attrName>style.visibility</p:attrName>
                                        </p:attrNameLst>
                                      </p:cBhvr>
                                      <p:to>
                                        <p:strVal val="visible"/>
                                      </p:to>
                                    </p:set>
                                    <p:animEffect transition="in" filter="checkerboard(across)">
                                      <p:cBhvr>
                                        <p:cTn id="12" dur="1000"/>
                                        <p:tgtEl>
                                          <p:spTgt spid="16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grpId="0" nodeType="clickEffect">
                                  <p:stCondLst>
                                    <p:cond delay="0"/>
                                  </p:stCondLst>
                                  <p:childTnLst>
                                    <p:set>
                                      <p:cBhvr>
                                        <p:cTn id="16" dur="1000" fill="hold">
                                          <p:stCondLst>
                                            <p:cond delay="0"/>
                                          </p:stCondLst>
                                        </p:cTn>
                                        <p:tgtEl>
                                          <p:spTgt spid="7"/>
                                        </p:tgtEl>
                                        <p:attrNameLst>
                                          <p:attrName>style.visibility</p:attrName>
                                        </p:attrNameLst>
                                      </p:cBhvr>
                                      <p:to>
                                        <p:strVal val="visible"/>
                                      </p:to>
                                    </p:set>
                                    <p:animEffect transition="in" filter="checkerboard(across)">
                                      <p:cBhvr>
                                        <p:cTn id="17" dur="1000"/>
                                        <p:tgtEl>
                                          <p:spTgt spid="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grpId="0" nodeType="clickEffect">
                                  <p:stCondLst>
                                    <p:cond delay="0"/>
                                  </p:stCondLst>
                                  <p:childTnLst>
                                    <p:set>
                                      <p:cBhvr>
                                        <p:cTn id="21" dur="1000" fill="hold">
                                          <p:stCondLst>
                                            <p:cond delay="0"/>
                                          </p:stCondLst>
                                        </p:cTn>
                                        <p:tgtEl>
                                          <p:spTgt spid="2"/>
                                        </p:tgtEl>
                                        <p:attrNameLst>
                                          <p:attrName>style.visibility</p:attrName>
                                        </p:attrNameLst>
                                      </p:cBhvr>
                                      <p:to>
                                        <p:strVal val="visible"/>
                                      </p:to>
                                    </p:set>
                                    <p:animEffect transition="in" filter="checkerboard(across)">
                                      <p:cBhvr>
                                        <p:cTn id="22" dur="1000"/>
                                        <p:tgtEl>
                                          <p:spTgt spid="2"/>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grpId="0" nodeType="clickEffect">
                                  <p:stCondLst>
                                    <p:cond delay="0"/>
                                  </p:stCondLst>
                                  <p:childTnLst>
                                    <p:set>
                                      <p:cBhvr>
                                        <p:cTn id="26" dur="1000" fill="hold">
                                          <p:stCondLst>
                                            <p:cond delay="0"/>
                                          </p:stCondLst>
                                        </p:cTn>
                                        <p:tgtEl>
                                          <p:spTgt spid="4"/>
                                        </p:tgtEl>
                                        <p:attrNameLst>
                                          <p:attrName>style.visibility</p:attrName>
                                        </p:attrNameLst>
                                      </p:cBhvr>
                                      <p:to>
                                        <p:strVal val="visible"/>
                                      </p:to>
                                    </p:set>
                                    <p:animEffect transition="in" filter="checkerboard(across)">
                                      <p:cBhvr>
                                        <p:cTn id="2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lang="en-US"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248900"/>
            <a:ext cx="2157730" cy="585009"/>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提升训练</a:t>
            </a:r>
          </a:p>
        </p:txBody>
      </p:sp>
      <p:sp>
        <p:nvSpPr>
          <p:cNvPr id="3" name="文本框 2"/>
          <p:cNvSpPr txBox="1"/>
          <p:nvPr/>
        </p:nvSpPr>
        <p:spPr>
          <a:xfrm>
            <a:off x="338455" y="1113365"/>
            <a:ext cx="8501380" cy="2683150"/>
          </a:xfrm>
          <a:prstGeom prst="rect">
            <a:avLst/>
          </a:prstGeom>
          <a:noFill/>
          <a:ln w="9525">
            <a:noFill/>
          </a:ln>
        </p:spPr>
        <p:txBody>
          <a:bodyPr wrap="square">
            <a:spAutoFit/>
          </a:bodyPr>
          <a:lstStyle/>
          <a:p>
            <a:pPr marL="0" indent="0" algn="l" eaLnBrk="1" fontAlgn="auto" latinLnBrk="0" hangingPunct="1">
              <a:lnSpc>
                <a:spcPct val="150000"/>
              </a:lnSpc>
            </a:pPr>
            <a:r>
              <a:rPr lang="en-US" altLang="zh-CN" sz="1600">
                <a:solidFill>
                  <a:schemeClr val="tx1"/>
                </a:solidFill>
                <a:latin typeface="微软雅黑" panose="020B0503020204020204" charset="-122"/>
                <a:ea typeface="微软雅黑" panose="020B0503020204020204" charset="-122"/>
                <a:cs typeface="微软雅黑" panose="020B0503020204020204" charset="-122"/>
              </a:rPr>
              <a:t>4</a:t>
            </a:r>
            <a:r>
              <a:rPr lang="zh-CN" sz="1600">
                <a:solidFill>
                  <a:schemeClr val="tx1"/>
                </a:solidFill>
                <a:latin typeface="微软雅黑" panose="020B0503020204020204" charset="-122"/>
                <a:ea typeface="微软雅黑" panose="020B0503020204020204" charset="-122"/>
                <a:cs typeface="微软雅黑" panose="020B0503020204020204" charset="-122"/>
              </a:rPr>
              <a:t>.</a:t>
            </a:r>
            <a:r>
              <a:rPr lang="zh-CN" sz="1600" b="1">
                <a:solidFill>
                  <a:schemeClr val="tx1"/>
                </a:solidFill>
                <a:latin typeface="微软雅黑" panose="020B0503020204020204" charset="-122"/>
                <a:ea typeface="微软雅黑" panose="020B0503020204020204" charset="-122"/>
                <a:cs typeface="微软雅黑" panose="020B0503020204020204" charset="-122"/>
              </a:rPr>
              <a:t>（2020·山东济宁）</a:t>
            </a:r>
            <a:r>
              <a:rPr lang="zh-CN" sz="1600">
                <a:solidFill>
                  <a:schemeClr val="tx1"/>
                </a:solidFill>
                <a:latin typeface="微软雅黑" panose="020B0503020204020204" charset="-122"/>
                <a:ea typeface="微软雅黑" panose="020B0503020204020204" charset="-122"/>
                <a:cs typeface="微软雅黑" panose="020B0503020204020204" charset="-122"/>
              </a:rPr>
              <a:t>电炉丝通过导线接到电路里，电炉丝和导线通过电流相同，电炉丝热得发红，而导线却几乎不发热。为探究其原因，小明连接了如图所示的实验电路，其中R</a:t>
            </a:r>
            <a:r>
              <a:rPr lang="zh-CN" sz="1600" baseline="-25000">
                <a:solidFill>
                  <a:schemeClr val="tx1"/>
                </a:solidFill>
                <a:uFillTx/>
                <a:latin typeface="微软雅黑" panose="020B0503020204020204" charset="-122"/>
                <a:ea typeface="微软雅黑" panose="020B0503020204020204" charset="-122"/>
                <a:cs typeface="微软雅黑" panose="020B0503020204020204" charset="-122"/>
              </a:rPr>
              <a:t>1</a:t>
            </a:r>
            <a:r>
              <a:rPr lang="zh-CN" sz="1600">
                <a:solidFill>
                  <a:schemeClr val="tx1"/>
                </a:solidFill>
                <a:latin typeface="微软雅黑" panose="020B0503020204020204" charset="-122"/>
                <a:ea typeface="微软雅黑" panose="020B0503020204020204" charset="-122"/>
                <a:cs typeface="微软雅黑" panose="020B0503020204020204" charset="-122"/>
              </a:rPr>
              <a:t>&gt;R</a:t>
            </a:r>
            <a:r>
              <a:rPr lang="zh-CN" sz="1600" baseline="-25000">
                <a:solidFill>
                  <a:schemeClr val="tx1"/>
                </a:solidFill>
                <a:uFillTx/>
                <a:latin typeface="微软雅黑" panose="020B0503020204020204" charset="-122"/>
                <a:ea typeface="微软雅黑" panose="020B0503020204020204" charset="-122"/>
                <a:cs typeface="微软雅黑" panose="020B0503020204020204" charset="-122"/>
              </a:rPr>
              <a:t>2</a:t>
            </a:r>
            <a:r>
              <a:rPr lang="zh-CN" sz="1600">
                <a:solidFill>
                  <a:schemeClr val="tx1"/>
                </a:solidFill>
                <a:latin typeface="微软雅黑" panose="020B0503020204020204" charset="-122"/>
                <a:ea typeface="微软雅黑" panose="020B0503020204020204" charset="-122"/>
                <a:cs typeface="微软雅黑" panose="020B0503020204020204" charset="-122"/>
              </a:rPr>
              <a:t>。</a:t>
            </a:r>
          </a:p>
          <a:p>
            <a:pPr marL="0" indent="0" algn="l" eaLnBrk="1" fontAlgn="auto" latinLnBrk="0" hangingPunct="1">
              <a:lnSpc>
                <a:spcPct val="150000"/>
              </a:lnSpc>
            </a:pPr>
            <a:r>
              <a:rPr lang="zh-CN" sz="1600">
                <a:solidFill>
                  <a:schemeClr val="tx1"/>
                </a:solidFill>
                <a:latin typeface="微软雅黑" panose="020B0503020204020204" charset="-122"/>
                <a:ea typeface="微软雅黑" panose="020B0503020204020204" charset="-122"/>
                <a:cs typeface="微软雅黑" panose="020B0503020204020204" charset="-122"/>
              </a:rPr>
              <a:t>(1)实验中通过______（选填“温度计示数”“加热时间”或“温度计示数的变化”）来反映电阻丝产生热量的多少。在“探究动能的大小与哪些因素有关”的实验中就用到这种思想和方法：让同一钢球从光滑斜面上不同高度滚下后撞击木块，通过木块______来反映动能的大小；</a:t>
            </a:r>
          </a:p>
          <a:p>
            <a:pPr marL="0" indent="0" algn="l" eaLnBrk="1" fontAlgn="auto" latinLnBrk="0" hangingPunct="1">
              <a:lnSpc>
                <a:spcPct val="150000"/>
              </a:lnSpc>
            </a:pPr>
            <a:r>
              <a:rPr lang="zh-CN" sz="1600">
                <a:solidFill>
                  <a:schemeClr val="tx1"/>
                </a:solidFill>
                <a:latin typeface="微软雅黑" panose="020B0503020204020204" charset="-122"/>
                <a:ea typeface="微软雅黑" panose="020B0503020204020204" charset="-122"/>
                <a:cs typeface="微软雅黑" panose="020B0503020204020204" charset="-122"/>
              </a:rPr>
              <a:t>(2)实验表明：在电流和通电时间相同时，电阻越大，电流产生的热量越多。请解释“电炉丝热得发红，而导线却几乎不发热”的原因：</a:t>
            </a:r>
            <a:r>
              <a:rPr lang="zh-CN" sz="1600" u="sng">
                <a:solidFill>
                  <a:schemeClr val="tx1"/>
                </a:solidFill>
                <a:latin typeface="微软雅黑" panose="020B0503020204020204" charset="-122"/>
                <a:ea typeface="微软雅黑" panose="020B0503020204020204" charset="-122"/>
                <a:cs typeface="微软雅黑" panose="020B0503020204020204" charset="-122"/>
              </a:rPr>
              <a:t>                                 </a:t>
            </a:r>
            <a:r>
              <a:rPr lang="zh-CN" sz="1600">
                <a:solidFill>
                  <a:schemeClr val="tx1"/>
                </a:solidFill>
                <a:latin typeface="微软雅黑" panose="020B0503020204020204" charset="-122"/>
                <a:ea typeface="微软雅黑" panose="020B0503020204020204" charset="-122"/>
                <a:cs typeface="微软雅黑" panose="020B0503020204020204" charset="-122"/>
              </a:rPr>
              <a:t>。</a:t>
            </a:r>
          </a:p>
        </p:txBody>
      </p:sp>
      <p:sp>
        <p:nvSpPr>
          <p:cNvPr id="2" name="文本框 1"/>
          <p:cNvSpPr txBox="1"/>
          <p:nvPr/>
        </p:nvSpPr>
        <p:spPr>
          <a:xfrm>
            <a:off x="1456055" y="1782402"/>
            <a:ext cx="2165350" cy="336746"/>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16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温度计示数的变化</a:t>
            </a:r>
          </a:p>
        </p:txBody>
      </p:sp>
      <p:pic>
        <p:nvPicPr>
          <p:cNvPr id="64" name="图片 159" descr="学科网(www.zxxk.com)--教育资源门户，提供试卷、教案、课件、论文、素材以及各类教学资源下载，还有大量而丰富的教学相关资讯！"/>
          <p:cNvPicPr>
            <a:picLocks noChangeAspect="1"/>
          </p:cNvPicPr>
          <p:nvPr/>
        </p:nvPicPr>
        <p:blipFill>
          <a:blip r:embed="rId2"/>
          <a:stretch>
            <a:fillRect/>
          </a:stretch>
        </p:blipFill>
        <p:spPr>
          <a:xfrm>
            <a:off x="6486844" y="3392927"/>
            <a:ext cx="2352675" cy="1699647"/>
          </a:xfrm>
          <a:prstGeom prst="rect">
            <a:avLst/>
          </a:prstGeom>
          <a:noFill/>
          <a:ln>
            <a:noFill/>
          </a:ln>
        </p:spPr>
      </p:pic>
      <p:sp>
        <p:nvSpPr>
          <p:cNvPr id="4" name="文本框 3"/>
          <p:cNvSpPr txBox="1"/>
          <p:nvPr/>
        </p:nvSpPr>
        <p:spPr>
          <a:xfrm>
            <a:off x="5971540" y="2514459"/>
            <a:ext cx="1277620" cy="336746"/>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16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滑行的距离</a:t>
            </a:r>
          </a:p>
        </p:txBody>
      </p:sp>
      <p:sp>
        <p:nvSpPr>
          <p:cNvPr id="7" name="文本框 6"/>
          <p:cNvSpPr txBox="1"/>
          <p:nvPr/>
        </p:nvSpPr>
        <p:spPr>
          <a:xfrm>
            <a:off x="3660620" y="3433610"/>
            <a:ext cx="2854960" cy="336746"/>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1600" b="0" i="0" u="none" strike="noStrike" cap="none" spc="0" normalizeH="0" baseline="0" dirty="0" err="1">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电炉丝的电阻比导线的电阻大</a:t>
            </a:r>
            <a:endParaRPr kumimoji="0" lang="en-US" altLang="zh-CN" sz="1600" b="0" i="0" u="none" strike="noStrike" cap="none" spc="0" normalizeH="0" baseline="0" dirty="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endParaRPr>
          </a:p>
        </p:txBody>
      </p:sp>
    </p:spTree>
    <p:extLst>
      <p:ext uri="{BB962C8B-B14F-4D97-AF65-F5344CB8AC3E}">
        <p14:creationId xmlns:p14="http://schemas.microsoft.com/office/powerpoint/2010/main" val="3956954754"/>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64"/>
                                        </p:tgtEl>
                                        <p:attrNameLst>
                                          <p:attrName>style.visibility</p:attrName>
                                        </p:attrNameLst>
                                      </p:cBhvr>
                                      <p:to>
                                        <p:strVal val="visible"/>
                                      </p:to>
                                    </p:set>
                                    <p:animEffect transition="in" filter="checkerboard(across)">
                                      <p:cBhvr>
                                        <p:cTn id="12" dur="1000"/>
                                        <p:tgtEl>
                                          <p:spTgt spid="6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7" dur="1000"/>
                                        <p:tgtEl>
                                          <p:spTgt spid="3">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3">
                                            <p:txEl>
                                              <p:pRg st="2" end="2"/>
                                            </p:txEl>
                                          </p:spTgt>
                                        </p:tgtEl>
                                        <p:attrNameLst>
                                          <p:attrName>style.visibility</p:attrName>
                                        </p:attrNameLst>
                                      </p:cBhvr>
                                      <p:to>
                                        <p:strVal val="visible"/>
                                      </p:to>
                                    </p:set>
                                    <p:animEffect transition="in" filter="checkerboard(across)">
                                      <p:cBhvr>
                                        <p:cTn id="22" dur="1000"/>
                                        <p:tgtEl>
                                          <p:spTgt spid="3">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grpId="0" nodeType="clickEffect">
                                  <p:stCondLst>
                                    <p:cond delay="0"/>
                                  </p:stCondLst>
                                  <p:childTnLst>
                                    <p:set>
                                      <p:cBhvr>
                                        <p:cTn id="26" dur="1000" fill="hold">
                                          <p:stCondLst>
                                            <p:cond delay="0"/>
                                          </p:stCondLst>
                                        </p:cTn>
                                        <p:tgtEl>
                                          <p:spTgt spid="2"/>
                                        </p:tgtEl>
                                        <p:attrNameLst>
                                          <p:attrName>style.visibility</p:attrName>
                                        </p:attrNameLst>
                                      </p:cBhvr>
                                      <p:to>
                                        <p:strVal val="visible"/>
                                      </p:to>
                                    </p:set>
                                    <p:animEffect transition="in" filter="checkerboard(across)">
                                      <p:cBhvr>
                                        <p:cTn id="27" dur="1000"/>
                                        <p:tgtEl>
                                          <p:spTgt spid="2"/>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grpId="0" nodeType="clickEffect">
                                  <p:stCondLst>
                                    <p:cond delay="0"/>
                                  </p:stCondLst>
                                  <p:childTnLst>
                                    <p:set>
                                      <p:cBhvr>
                                        <p:cTn id="31" dur="1000" fill="hold">
                                          <p:stCondLst>
                                            <p:cond delay="0"/>
                                          </p:stCondLst>
                                        </p:cTn>
                                        <p:tgtEl>
                                          <p:spTgt spid="4"/>
                                        </p:tgtEl>
                                        <p:attrNameLst>
                                          <p:attrName>style.visibility</p:attrName>
                                        </p:attrNameLst>
                                      </p:cBhvr>
                                      <p:to>
                                        <p:strVal val="visible"/>
                                      </p:to>
                                    </p:set>
                                    <p:animEffect transition="in" filter="checkerboard(across)">
                                      <p:cBhvr>
                                        <p:cTn id="32" dur="1000"/>
                                        <p:tgtEl>
                                          <p:spTgt spid="4"/>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5" presetClass="entr" presetSubtype="10" fill="hold" grpId="0" nodeType="clickEffect">
                                  <p:stCondLst>
                                    <p:cond delay="0"/>
                                  </p:stCondLst>
                                  <p:childTnLst>
                                    <p:set>
                                      <p:cBhvr>
                                        <p:cTn id="36" dur="1000" fill="hold">
                                          <p:stCondLst>
                                            <p:cond delay="0"/>
                                          </p:stCondLst>
                                        </p:cTn>
                                        <p:tgtEl>
                                          <p:spTgt spid="7"/>
                                        </p:tgtEl>
                                        <p:attrNameLst>
                                          <p:attrName>style.visibility</p:attrName>
                                        </p:attrNameLst>
                                      </p:cBhvr>
                                      <p:to>
                                        <p:strVal val="visible"/>
                                      </p:to>
                                    </p:set>
                                    <p:animEffect transition="in" filter="checkerboard(across)">
                                      <p:cBhvr>
                                        <p:cTn id="3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1</a:t>
            </a:r>
            <a:endParaRPr kumimoji="0" sz="3200" b="0" i="0" u="none" strike="noStrike" kern="0" cap="none" spc="0" normalizeH="0" baseline="0" noProof="0">
              <a:ln>
                <a:noFill/>
              </a:ln>
              <a:solidFill>
                <a:srgbClr val="FFFFFF"/>
              </a:solidFill>
              <a:effectLst/>
              <a:uLnTx/>
              <a:uFillTx/>
              <a:latin typeface="Helvetica"/>
              <a:ea typeface="方正舒体"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3" name="文本框 2"/>
          <p:cNvSpPr txBox="1"/>
          <p:nvPr/>
        </p:nvSpPr>
        <p:spPr>
          <a:xfrm>
            <a:off x="853440" y="2721345"/>
            <a:ext cx="1508760" cy="460241"/>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a:sym typeface="Arial"/>
              </a:rPr>
              <a:t>焦耳定律</a:t>
            </a:r>
          </a:p>
        </p:txBody>
      </p:sp>
      <p:sp>
        <p:nvSpPr>
          <p:cNvPr id="4" name="左大括号 3"/>
          <p:cNvSpPr/>
          <p:nvPr/>
        </p:nvSpPr>
        <p:spPr>
          <a:xfrm>
            <a:off x="2440306" y="1791314"/>
            <a:ext cx="544195" cy="2320304"/>
          </a:xfrm>
          <a:prstGeom prst="leftBrace">
            <a:avLst/>
          </a:prstGeom>
          <a:noFill/>
          <a:ln w="28575" cap="flat" cmpd="sng">
            <a:solidFill>
              <a:srgbClr val="C00000"/>
            </a:solid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91439" tIns="45719" rIns="91439" bIns="45719" numCol="1" spcCol="38100" rtlCol="0" anchor="t" forceAA="0">
            <a:noAutofit/>
          </a:bodyPr>
          <a:lstStyle/>
          <a:p>
            <a:pPr marL="0" marR="0" indent="0" algn="l" defTabSz="914400" rtl="0" fontAlgn="auto" latinLnBrk="1" hangingPunct="0">
              <a:lnSpc>
                <a:spcPct val="100000"/>
              </a:lnSpc>
              <a:spcBef>
                <a:spcPct val="0"/>
              </a:spcBef>
              <a:spcAft>
                <a:spcPct val="0"/>
              </a:spcAft>
              <a:buClrTx/>
              <a:buSzTx/>
              <a:buFontTx/>
              <a:buNone/>
            </a:pPr>
            <a:endParaRPr kumimoji="0" lang="zh-CN" altLang="en-US" sz="1800" b="0" i="0" u="none" strike="noStrike" cap="none" spc="0" normalizeH="0" baseline="0">
              <a:ln>
                <a:noFill/>
              </a:ln>
              <a:solidFill>
                <a:srgbClr val="000000"/>
              </a:solidFill>
              <a:effectLst/>
              <a:uFillTx/>
            </a:endParaRPr>
          </a:p>
        </p:txBody>
      </p:sp>
      <p:sp>
        <p:nvSpPr>
          <p:cNvPr id="100" name="文本框 99"/>
          <p:cNvSpPr txBox="1"/>
          <p:nvPr/>
        </p:nvSpPr>
        <p:spPr>
          <a:xfrm>
            <a:off x="3137535" y="1508676"/>
            <a:ext cx="2252980" cy="554454"/>
          </a:xfrm>
          <a:prstGeom prst="rect">
            <a:avLst/>
          </a:prstGeom>
          <a:noFill/>
          <a:ln w="9525">
            <a:noFill/>
          </a:ln>
        </p:spPr>
        <p:txBody>
          <a:bodyPr wrap="square">
            <a:spAutoFit/>
          </a:bodyPr>
          <a:lstStyle/>
          <a:p>
            <a:pPr marL="0" indent="0" algn="l" eaLnBrk="1" fontAlgn="auto" latinLnBrk="0" hangingPunct="1">
              <a:lnSpc>
                <a:spcPct val="150000"/>
              </a:lnSpc>
            </a:pPr>
            <a:r>
              <a:rPr lang="zh-CN" altLang="en-US" sz="2000" b="0">
                <a:solidFill>
                  <a:srgbClr val="000000"/>
                </a:solidFill>
                <a:latin typeface="微软雅黑" panose="020B0503020204020204" charset="-122"/>
                <a:ea typeface="微软雅黑" panose="020B0503020204020204" charset="-122"/>
              </a:rPr>
              <a:t>电流热效应</a:t>
            </a:r>
          </a:p>
        </p:txBody>
      </p:sp>
      <p:sp>
        <p:nvSpPr>
          <p:cNvPr id="12" name="文本框 11"/>
          <p:cNvSpPr txBox="1"/>
          <p:nvPr/>
        </p:nvSpPr>
        <p:spPr>
          <a:xfrm>
            <a:off x="1093471" y="248900"/>
            <a:ext cx="2357755" cy="585009"/>
          </a:xfrm>
          <a:prstGeom prst="rect">
            <a:avLst/>
          </a:prstGeom>
          <a:noFill/>
          <a:ln w="9525">
            <a:noFill/>
          </a:ln>
        </p:spPr>
        <p:txBody>
          <a:bodyPr wrap="square">
            <a:spAutoFit/>
          </a:bodyPr>
          <a:lstStyle/>
          <a:p>
            <a:pPr marL="0" indent="0" algn="l"/>
            <a:r>
              <a:rPr lang="zh-CN" sz="3200" b="1">
                <a:solidFill>
                  <a:srgbClr val="0000FF"/>
                </a:solidFill>
                <a:uFill>
                  <a:solidFill>
                    <a:srgbClr val="FF0000"/>
                  </a:solidFill>
                </a:uFill>
                <a:ea typeface="宋体" panose="02010600030101010101" pitchFamily="2" charset="-122"/>
              </a:rPr>
              <a:t>★考点概览</a:t>
            </a:r>
            <a:endParaRPr lang="zh-CN" altLang="en-US" sz="3200" b="1">
              <a:solidFill>
                <a:srgbClr val="0000FF"/>
              </a:solidFill>
              <a:uFill>
                <a:solidFill>
                  <a:srgbClr val="FF0000"/>
                </a:solidFill>
              </a:uFill>
              <a:ea typeface="宋体" pitchFamily="2" charset="-122"/>
            </a:endParaRPr>
          </a:p>
        </p:txBody>
      </p:sp>
      <p:sp>
        <p:nvSpPr>
          <p:cNvPr id="22" name="文本框 21"/>
          <p:cNvSpPr txBox="1"/>
          <p:nvPr/>
        </p:nvSpPr>
        <p:spPr>
          <a:xfrm>
            <a:off x="327026" y="1000691"/>
            <a:ext cx="2562225" cy="399767"/>
          </a:xfrm>
          <a:prstGeom prst="rect">
            <a:avLst/>
          </a:prstGeom>
          <a:noFill/>
          <a:ln w="9525">
            <a:noFill/>
          </a:ln>
        </p:spPr>
        <p:txBody>
          <a:bodyPr wrap="square">
            <a:spAutoFit/>
          </a:bodyPr>
          <a:lstStyle/>
          <a:p>
            <a:pPr marL="0" indent="0" algn="l"/>
            <a:r>
              <a:rPr lang="zh-CN" altLang="en-US" sz="2000" b="1">
                <a:latin typeface="微软雅黑" panose="020B0503020204020204" charset="-122"/>
                <a:ea typeface="微软雅黑" panose="020B0503020204020204" charset="-122"/>
              </a:rPr>
              <a:t>一、知识点与考点</a:t>
            </a:r>
          </a:p>
        </p:txBody>
      </p:sp>
      <p:sp>
        <p:nvSpPr>
          <p:cNvPr id="10" name="文本框 9"/>
          <p:cNvSpPr txBox="1"/>
          <p:nvPr/>
        </p:nvSpPr>
        <p:spPr>
          <a:xfrm>
            <a:off x="3137536" y="2049762"/>
            <a:ext cx="1777365" cy="554454"/>
          </a:xfrm>
          <a:prstGeom prst="rect">
            <a:avLst/>
          </a:prstGeom>
          <a:noFill/>
          <a:ln w="9525">
            <a:noFill/>
          </a:ln>
        </p:spPr>
        <p:txBody>
          <a:bodyPr wrap="square">
            <a:spAutoFit/>
          </a:bodyPr>
          <a:lstStyle/>
          <a:p>
            <a:pPr marL="0" indent="0" algn="l" eaLnBrk="1" fontAlgn="auto" latinLnBrk="0" hangingPunct="1">
              <a:lnSpc>
                <a:spcPct val="150000"/>
              </a:lnSpc>
            </a:pPr>
            <a:r>
              <a:rPr lang="zh-CN" altLang="en-US" sz="2000" b="0">
                <a:solidFill>
                  <a:srgbClr val="000000"/>
                </a:solidFill>
                <a:latin typeface="微软雅黑" panose="020B0503020204020204" charset="-122"/>
                <a:ea typeface="微软雅黑" panose="020B0503020204020204" charset="-122"/>
              </a:rPr>
              <a:t>焦耳定律内容</a:t>
            </a:r>
          </a:p>
        </p:txBody>
      </p:sp>
      <p:sp>
        <p:nvSpPr>
          <p:cNvPr id="2" name="文本框 1"/>
          <p:cNvSpPr txBox="1"/>
          <p:nvPr/>
        </p:nvSpPr>
        <p:spPr>
          <a:xfrm>
            <a:off x="3137536" y="2563475"/>
            <a:ext cx="2252345" cy="554454"/>
          </a:xfrm>
          <a:prstGeom prst="rect">
            <a:avLst/>
          </a:prstGeom>
          <a:noFill/>
          <a:ln w="9525">
            <a:noFill/>
          </a:ln>
        </p:spPr>
        <p:txBody>
          <a:bodyPr wrap="square">
            <a:spAutoFit/>
          </a:bodyPr>
          <a:lstStyle/>
          <a:p>
            <a:pPr marL="0" indent="0" algn="l" eaLnBrk="1" fontAlgn="auto" latinLnBrk="0" hangingPunct="1">
              <a:lnSpc>
                <a:spcPct val="150000"/>
              </a:lnSpc>
            </a:pPr>
            <a:r>
              <a:rPr lang="zh-CN" altLang="en-US" sz="2000" b="0">
                <a:solidFill>
                  <a:srgbClr val="000000"/>
                </a:solidFill>
                <a:latin typeface="微软雅黑" panose="020B0503020204020204" charset="-122"/>
                <a:ea typeface="微软雅黑" panose="020B0503020204020204" charset="-122"/>
              </a:rPr>
              <a:t>焦耳定律计算公式</a:t>
            </a:r>
          </a:p>
        </p:txBody>
      </p:sp>
      <p:sp>
        <p:nvSpPr>
          <p:cNvPr id="7" name="文本框 6"/>
          <p:cNvSpPr txBox="1"/>
          <p:nvPr/>
        </p:nvSpPr>
        <p:spPr>
          <a:xfrm>
            <a:off x="3137536" y="3117929"/>
            <a:ext cx="1777365" cy="554454"/>
          </a:xfrm>
          <a:prstGeom prst="rect">
            <a:avLst/>
          </a:prstGeom>
          <a:noFill/>
          <a:ln w="9525">
            <a:noFill/>
          </a:ln>
        </p:spPr>
        <p:txBody>
          <a:bodyPr wrap="square">
            <a:spAutoFit/>
          </a:bodyPr>
          <a:lstStyle/>
          <a:p>
            <a:pPr marL="0" indent="0" algn="l" eaLnBrk="1" fontAlgn="auto" latinLnBrk="0" hangingPunct="1">
              <a:lnSpc>
                <a:spcPct val="150000"/>
              </a:lnSpc>
            </a:pPr>
            <a:r>
              <a:rPr lang="zh-CN" altLang="en-US" sz="2000" b="0">
                <a:solidFill>
                  <a:srgbClr val="000000"/>
                </a:solidFill>
                <a:latin typeface="微软雅黑" panose="020B0503020204020204" charset="-122"/>
                <a:ea typeface="微软雅黑" panose="020B0503020204020204" charset="-122"/>
              </a:rPr>
              <a:t>焦耳定律应用</a:t>
            </a:r>
          </a:p>
        </p:txBody>
      </p:sp>
      <p:sp>
        <p:nvSpPr>
          <p:cNvPr id="9" name="文本框 8"/>
          <p:cNvSpPr txBox="1"/>
          <p:nvPr/>
        </p:nvSpPr>
        <p:spPr>
          <a:xfrm>
            <a:off x="3137536" y="3712487"/>
            <a:ext cx="3743325" cy="554454"/>
          </a:xfrm>
          <a:prstGeom prst="rect">
            <a:avLst/>
          </a:prstGeom>
          <a:noFill/>
          <a:ln w="9525">
            <a:noFill/>
          </a:ln>
        </p:spPr>
        <p:txBody>
          <a:bodyPr wrap="square">
            <a:spAutoFit/>
          </a:bodyPr>
          <a:lstStyle/>
          <a:p>
            <a:pPr marL="0" indent="0" algn="l" eaLnBrk="1" fontAlgn="auto" latinLnBrk="0" hangingPunct="1">
              <a:lnSpc>
                <a:spcPct val="150000"/>
              </a:lnSpc>
            </a:pPr>
            <a:r>
              <a:rPr lang="zh-CN" altLang="en-US" sz="2000" b="0">
                <a:solidFill>
                  <a:srgbClr val="000000"/>
                </a:solidFill>
                <a:latin typeface="微软雅黑" panose="020B0503020204020204" charset="-122"/>
                <a:ea typeface="微软雅黑" panose="020B0503020204020204" charset="-122"/>
              </a:rPr>
              <a:t>影响电流热效应的因素实验探究</a:t>
            </a:r>
          </a:p>
        </p:txBody>
      </p:sp>
    </p:spTree>
    <p:extLst>
      <p:ext uri="{BB962C8B-B14F-4D97-AF65-F5344CB8AC3E}">
        <p14:creationId xmlns:p14="http://schemas.microsoft.com/office/powerpoint/2010/main" val="208379316"/>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22"/>
                                        </p:tgtEl>
                                        <p:attrNameLst>
                                          <p:attrName>style.visibility</p:attrName>
                                        </p:attrNameLst>
                                      </p:cBhvr>
                                      <p:to>
                                        <p:strVal val="visible"/>
                                      </p:to>
                                    </p:set>
                                    <p:animEffect transition="in" filter="checkerboard(across)">
                                      <p:cBhvr>
                                        <p:cTn id="7" dur="1000"/>
                                        <p:tgtEl>
                                          <p:spTgt spid="2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000" fill="hold">
                                          <p:stCondLst>
                                            <p:cond delay="0"/>
                                          </p:stCondLst>
                                        </p:cTn>
                                        <p:tgtEl>
                                          <p:spTgt spid="3"/>
                                        </p:tgtEl>
                                        <p:attrNameLst>
                                          <p:attrName>style.visibility</p:attrName>
                                        </p:attrNameLst>
                                      </p:cBhvr>
                                      <p:to>
                                        <p:strVal val="visible"/>
                                      </p:to>
                                    </p:set>
                                    <p:animEffect transition="in" filter="checkerboard(across)">
                                      <p:cBhvr>
                                        <p:cTn id="12" dur="10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6" presetClass="entr" presetSubtype="42" fill="hold" grpId="0" nodeType="clickEffect">
                                  <p:stCondLst>
                                    <p:cond delay="0"/>
                                  </p:stCondLst>
                                  <p:childTnLst>
                                    <p:set>
                                      <p:cBhvr>
                                        <p:cTn id="16" dur="1000" fill="hold">
                                          <p:stCondLst>
                                            <p:cond delay="0"/>
                                          </p:stCondLst>
                                        </p:cTn>
                                        <p:tgtEl>
                                          <p:spTgt spid="4"/>
                                        </p:tgtEl>
                                        <p:attrNameLst>
                                          <p:attrName>style.visibility</p:attrName>
                                        </p:attrNameLst>
                                      </p:cBhvr>
                                      <p:to>
                                        <p:strVal val="visible"/>
                                      </p:to>
                                    </p:set>
                                    <p:animEffect transition="in" filter="barn(outHorizontal)">
                                      <p:cBhvr>
                                        <p:cTn id="17" dur="1000"/>
                                        <p:tgtEl>
                                          <p:spTgt spid="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6" presetClass="entr" presetSubtype="42" fill="hold" grpId="0" nodeType="clickEffect">
                                  <p:stCondLst>
                                    <p:cond delay="0"/>
                                  </p:stCondLst>
                                  <p:childTnLst>
                                    <p:set>
                                      <p:cBhvr>
                                        <p:cTn id="21" dur="1000" fill="hold">
                                          <p:stCondLst>
                                            <p:cond delay="0"/>
                                          </p:stCondLst>
                                        </p:cTn>
                                        <p:tgtEl>
                                          <p:spTgt spid="100"/>
                                        </p:tgtEl>
                                        <p:attrNameLst>
                                          <p:attrName>style.visibility</p:attrName>
                                        </p:attrNameLst>
                                      </p:cBhvr>
                                      <p:to>
                                        <p:strVal val="visible"/>
                                      </p:to>
                                    </p:set>
                                    <p:animEffect transition="in" filter="barn(outHorizontal)">
                                      <p:cBhvr>
                                        <p:cTn id="22" dur="1000"/>
                                        <p:tgtEl>
                                          <p:spTgt spid="100"/>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6" presetClass="entr" presetSubtype="42" fill="hold" grpId="0" nodeType="clickEffect">
                                  <p:stCondLst>
                                    <p:cond delay="0"/>
                                  </p:stCondLst>
                                  <p:childTnLst>
                                    <p:set>
                                      <p:cBhvr>
                                        <p:cTn id="26" dur="1000" fill="hold">
                                          <p:stCondLst>
                                            <p:cond delay="0"/>
                                          </p:stCondLst>
                                        </p:cTn>
                                        <p:tgtEl>
                                          <p:spTgt spid="10"/>
                                        </p:tgtEl>
                                        <p:attrNameLst>
                                          <p:attrName>style.visibility</p:attrName>
                                        </p:attrNameLst>
                                      </p:cBhvr>
                                      <p:to>
                                        <p:strVal val="visible"/>
                                      </p:to>
                                    </p:set>
                                    <p:animEffect transition="in" filter="barn(outHorizontal)">
                                      <p:cBhvr>
                                        <p:cTn id="27" dur="1000"/>
                                        <p:tgtEl>
                                          <p:spTgt spid="10"/>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6" presetClass="entr" presetSubtype="42" fill="hold" grpId="0" nodeType="clickEffect">
                                  <p:stCondLst>
                                    <p:cond delay="0"/>
                                  </p:stCondLst>
                                  <p:childTnLst>
                                    <p:set>
                                      <p:cBhvr>
                                        <p:cTn id="31" dur="1000" fill="hold">
                                          <p:stCondLst>
                                            <p:cond delay="0"/>
                                          </p:stCondLst>
                                        </p:cTn>
                                        <p:tgtEl>
                                          <p:spTgt spid="2"/>
                                        </p:tgtEl>
                                        <p:attrNameLst>
                                          <p:attrName>style.visibility</p:attrName>
                                        </p:attrNameLst>
                                      </p:cBhvr>
                                      <p:to>
                                        <p:strVal val="visible"/>
                                      </p:to>
                                    </p:set>
                                    <p:animEffect transition="in" filter="barn(outHorizontal)">
                                      <p:cBhvr>
                                        <p:cTn id="32" dur="1000"/>
                                        <p:tgtEl>
                                          <p:spTgt spid="2"/>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6" presetClass="entr" presetSubtype="42" fill="hold" grpId="0" nodeType="clickEffect">
                                  <p:stCondLst>
                                    <p:cond delay="0"/>
                                  </p:stCondLst>
                                  <p:childTnLst>
                                    <p:set>
                                      <p:cBhvr>
                                        <p:cTn id="36" dur="1000" fill="hold">
                                          <p:stCondLst>
                                            <p:cond delay="0"/>
                                          </p:stCondLst>
                                        </p:cTn>
                                        <p:tgtEl>
                                          <p:spTgt spid="7"/>
                                        </p:tgtEl>
                                        <p:attrNameLst>
                                          <p:attrName>style.visibility</p:attrName>
                                        </p:attrNameLst>
                                      </p:cBhvr>
                                      <p:to>
                                        <p:strVal val="visible"/>
                                      </p:to>
                                    </p:set>
                                    <p:animEffect transition="in" filter="barn(outHorizontal)">
                                      <p:cBhvr>
                                        <p:cTn id="37" dur="1000"/>
                                        <p:tgtEl>
                                          <p:spTgt spid="7"/>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16" presetClass="entr" presetSubtype="42" fill="hold" grpId="0" nodeType="clickEffect">
                                  <p:stCondLst>
                                    <p:cond delay="0"/>
                                  </p:stCondLst>
                                  <p:childTnLst>
                                    <p:set>
                                      <p:cBhvr>
                                        <p:cTn id="41" dur="1000" fill="hold">
                                          <p:stCondLst>
                                            <p:cond delay="0"/>
                                          </p:stCondLst>
                                        </p:cTn>
                                        <p:tgtEl>
                                          <p:spTgt spid="9"/>
                                        </p:tgtEl>
                                        <p:attrNameLst>
                                          <p:attrName>style.visibility</p:attrName>
                                        </p:attrNameLst>
                                      </p:cBhvr>
                                      <p:to>
                                        <p:strVal val="visible"/>
                                      </p:to>
                                    </p:set>
                                    <p:animEffect transition="in" filter="barn(outHorizontal)">
                                      <p:cBhvr>
                                        <p:cTn id="42"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100" grpId="0"/>
      <p:bldP spid="22" grpId="0"/>
      <p:bldP spid="10" grpId="0"/>
      <p:bldP spid="2" grpId="0"/>
      <p:bldP spid="7" grpId="0"/>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1</a:t>
            </a:r>
            <a:endParaRPr kumimoji="0" sz="3200" b="0" i="0" u="none" strike="noStrike" kern="0" cap="none" spc="0" normalizeH="0" baseline="0" noProof="0">
              <a:ln>
                <a:noFill/>
              </a:ln>
              <a:solidFill>
                <a:srgbClr val="FFFFFF"/>
              </a:solidFill>
              <a:effectLst/>
              <a:uLnTx/>
              <a:uFillTx/>
              <a:latin typeface="Helvetica"/>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3" name="文本框 2"/>
          <p:cNvSpPr txBox="1"/>
          <p:nvPr/>
        </p:nvSpPr>
        <p:spPr>
          <a:xfrm>
            <a:off x="327025" y="1546870"/>
            <a:ext cx="8675370" cy="1339984"/>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ct val="0"/>
              </a:spcBef>
              <a:spcAft>
                <a:spcPct val="0"/>
              </a:spcAft>
              <a:buClrTx/>
              <a:buSzTx/>
              <a:buFontTx/>
              <a:buNone/>
            </a:pPr>
            <a:r>
              <a:rPr kumimoji="0" lang="zh-CN" altLang="en-US" sz="1800" b="0" i="0" u="none" strike="noStrike" cap="none" spc="0" normalizeH="0" baseline="0">
                <a:ln>
                  <a:noFill/>
                </a:ln>
                <a:solidFill>
                  <a:srgbClr val="1116CC"/>
                </a:solidFill>
                <a:effectLst/>
                <a:uFillTx/>
                <a:latin typeface="微软雅黑" panose="020B0503020204020204" charset="-122"/>
                <a:ea typeface="微软雅黑" panose="020B0503020204020204" charset="-122"/>
                <a:cs typeface="Arial"/>
                <a:sym typeface="Arial"/>
              </a:rPr>
              <a:t>1.焦耳定律同样是本章重点，主要讲述了什么是电流热效应、焦耳定律的内容与应用、电热计算等。尤其是电热计算，是焦耳定律在生活电器、电热器具中的应用，并出现在压轴题几率很高，所占分值也较大，此内容应作为中考复习重点。</a:t>
            </a:r>
          </a:p>
        </p:txBody>
      </p:sp>
      <p:sp>
        <p:nvSpPr>
          <p:cNvPr id="12" name="文本框 11"/>
          <p:cNvSpPr txBox="1"/>
          <p:nvPr/>
        </p:nvSpPr>
        <p:spPr>
          <a:xfrm>
            <a:off x="1093471" y="248900"/>
            <a:ext cx="2357755" cy="585009"/>
          </a:xfrm>
          <a:prstGeom prst="rect">
            <a:avLst/>
          </a:prstGeom>
          <a:noFill/>
          <a:ln w="9525">
            <a:noFill/>
          </a:ln>
        </p:spPr>
        <p:txBody>
          <a:bodyPr wrap="square">
            <a:spAutoFit/>
          </a:bodyPr>
          <a:lstStyle/>
          <a:p>
            <a:pPr marL="0" indent="0" algn="l"/>
            <a:r>
              <a:rPr lang="zh-CN" sz="3200" b="1">
                <a:solidFill>
                  <a:srgbClr val="0000FF"/>
                </a:solidFill>
                <a:uFill>
                  <a:solidFill>
                    <a:srgbClr val="FF0000"/>
                  </a:solidFill>
                </a:uFill>
                <a:ea typeface="宋体" panose="02010600030101010101" pitchFamily="2" charset="-122"/>
              </a:rPr>
              <a:t>★考点概览</a:t>
            </a:r>
            <a:endParaRPr lang="zh-CN" altLang="en-US" sz="3200" b="1">
              <a:solidFill>
                <a:srgbClr val="0000FF"/>
              </a:solidFill>
              <a:uFill>
                <a:solidFill>
                  <a:srgbClr val="FF0000"/>
                </a:solidFill>
              </a:uFill>
              <a:ea typeface="宋体" panose="02010600030101010101" pitchFamily="2" charset="-122"/>
            </a:endParaRPr>
          </a:p>
        </p:txBody>
      </p:sp>
      <p:sp>
        <p:nvSpPr>
          <p:cNvPr id="22" name="文本框 21"/>
          <p:cNvSpPr txBox="1"/>
          <p:nvPr/>
        </p:nvSpPr>
        <p:spPr>
          <a:xfrm>
            <a:off x="327026" y="1000691"/>
            <a:ext cx="2562225" cy="399767"/>
          </a:xfrm>
          <a:prstGeom prst="rect">
            <a:avLst/>
          </a:prstGeom>
          <a:noFill/>
          <a:ln w="9525">
            <a:noFill/>
          </a:ln>
        </p:spPr>
        <p:txBody>
          <a:bodyPr wrap="square">
            <a:spAutoFit/>
          </a:bodyPr>
          <a:lstStyle/>
          <a:p>
            <a:pPr marL="0" indent="0" algn="l"/>
            <a:r>
              <a:rPr lang="zh-CN" altLang="en-US" sz="2000" b="1">
                <a:latin typeface="微软雅黑" panose="020B0503020204020204" charset="-122"/>
                <a:ea typeface="微软雅黑" panose="020B0503020204020204" charset="-122"/>
              </a:rPr>
              <a:t>二、考点解析</a:t>
            </a:r>
          </a:p>
        </p:txBody>
      </p:sp>
    </p:spTree>
    <p:extLst>
      <p:ext uri="{BB962C8B-B14F-4D97-AF65-F5344CB8AC3E}">
        <p14:creationId xmlns:p14="http://schemas.microsoft.com/office/powerpoint/2010/main" val="4205330890"/>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22"/>
                                        </p:tgtEl>
                                        <p:attrNameLst>
                                          <p:attrName>style.visibility</p:attrName>
                                        </p:attrNameLst>
                                      </p:cBhvr>
                                      <p:to>
                                        <p:strVal val="visible"/>
                                      </p:to>
                                    </p:set>
                                    <p:animEffect transition="in" filter="checkerboard(across)">
                                      <p:cBhvr>
                                        <p:cTn id="7" dur="1000"/>
                                        <p:tgtEl>
                                          <p:spTgt spid="2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000" fill="hold">
                                          <p:stCondLst>
                                            <p:cond delay="0"/>
                                          </p:stCondLst>
                                        </p:cTn>
                                        <p:tgtEl>
                                          <p:spTgt spid="3"/>
                                        </p:tgtEl>
                                        <p:attrNameLst>
                                          <p:attrName>style.visibility</p:attrName>
                                        </p:attrNameLst>
                                      </p:cBhvr>
                                      <p:to>
                                        <p:strVal val="visible"/>
                                      </p:to>
                                    </p:set>
                                    <p:animEffect transition="in" filter="checkerboard(across)">
                                      <p:cBhvr>
                                        <p:cTn id="12"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1</a:t>
            </a:r>
            <a:endParaRPr kumimoji="0" sz="3200" b="0" i="0" u="none" strike="noStrike" kern="0" cap="none" spc="0" normalizeH="0" baseline="0" noProof="0">
              <a:ln>
                <a:noFill/>
              </a:ln>
              <a:solidFill>
                <a:srgbClr val="FFFFFF"/>
              </a:solidFill>
              <a:effectLst/>
              <a:uLnTx/>
              <a:uFillTx/>
              <a:latin typeface="Helvetica"/>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3" name="文本框 2"/>
          <p:cNvSpPr txBox="1"/>
          <p:nvPr/>
        </p:nvSpPr>
        <p:spPr>
          <a:xfrm>
            <a:off x="327025" y="1546869"/>
            <a:ext cx="8675370" cy="2589574"/>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ct val="0"/>
              </a:spcBef>
              <a:spcAft>
                <a:spcPct val="0"/>
              </a:spcAft>
              <a:buClrTx/>
              <a:buSzTx/>
              <a:buFontTx/>
              <a:buNone/>
            </a:pPr>
            <a:r>
              <a:rPr kumimoji="0" lang="zh-CN" altLang="en-US" sz="1800" b="0" i="0" u="none" strike="noStrike" cap="none" spc="0" normalizeH="0" baseline="0">
                <a:ln>
                  <a:noFill/>
                </a:ln>
                <a:solidFill>
                  <a:schemeClr val="tx1"/>
                </a:solidFill>
                <a:effectLst/>
                <a:uFillTx/>
                <a:latin typeface="微软雅黑" panose="020B0503020204020204" charset="-122"/>
                <a:ea typeface="微软雅黑" panose="020B0503020204020204" charset="-122"/>
                <a:cs typeface="Arial"/>
                <a:sym typeface="Arial"/>
              </a:rPr>
              <a:t>2.焦耳定律是电学主要内容，也是学生初学电学重点和难点。在中考试题中，本部分内容是难题的主要考察点，也是拉开卷面分值的考察内容；电热计算一般属于压轴题较多，分值也较高。本部分主要考查焦耳定律及应用等知识。</a:t>
            </a:r>
          </a:p>
          <a:p>
            <a:pPr marL="0" marR="0" indent="0" algn="l" defTabSz="914400" rtl="0" eaLnBrk="1" fontAlgn="auto" latinLnBrk="1" hangingPunct="0">
              <a:lnSpc>
                <a:spcPct val="150000"/>
              </a:lnSpc>
              <a:spcBef>
                <a:spcPct val="0"/>
              </a:spcBef>
              <a:spcAft>
                <a:spcPct val="0"/>
              </a:spcAft>
              <a:buClrTx/>
              <a:buSzTx/>
              <a:buFontTx/>
              <a:buNone/>
            </a:pPr>
            <a:r>
              <a:rPr kumimoji="0" lang="zh-CN" altLang="en-US" sz="1800" b="0" i="0" u="none" strike="noStrike" cap="none" spc="0" normalizeH="0" baseline="0">
                <a:ln>
                  <a:noFill/>
                </a:ln>
                <a:solidFill>
                  <a:schemeClr val="tx1"/>
                </a:solidFill>
                <a:effectLst/>
                <a:uFillTx/>
                <a:latin typeface="微软雅黑" panose="020B0503020204020204" charset="-122"/>
                <a:ea typeface="微软雅黑" panose="020B0503020204020204" charset="-122"/>
                <a:cs typeface="Arial"/>
                <a:sym typeface="Arial"/>
              </a:rPr>
              <a:t>电热是电能转化为热量，常见的家用电器的相关计算问题。主要考察学生的计算能力和利用所学知识解决生活中的实际问题的能力。所以，对本部分内容的考查题型灵活，题目有简单，也有较难和难度较大的，且分值也较大。</a:t>
            </a:r>
          </a:p>
        </p:txBody>
      </p:sp>
      <p:sp>
        <p:nvSpPr>
          <p:cNvPr id="12" name="文本框 11"/>
          <p:cNvSpPr txBox="1"/>
          <p:nvPr/>
        </p:nvSpPr>
        <p:spPr>
          <a:xfrm>
            <a:off x="1093471" y="248900"/>
            <a:ext cx="2357755" cy="585009"/>
          </a:xfrm>
          <a:prstGeom prst="rect">
            <a:avLst/>
          </a:prstGeom>
          <a:noFill/>
          <a:ln w="9525">
            <a:noFill/>
          </a:ln>
        </p:spPr>
        <p:txBody>
          <a:bodyPr wrap="square">
            <a:spAutoFit/>
          </a:bodyPr>
          <a:lstStyle/>
          <a:p>
            <a:pPr marL="0" indent="0" algn="l"/>
            <a:r>
              <a:rPr lang="zh-CN" sz="3200" b="1">
                <a:solidFill>
                  <a:srgbClr val="0000FF"/>
                </a:solidFill>
                <a:uFill>
                  <a:solidFill>
                    <a:srgbClr val="FF0000"/>
                  </a:solidFill>
                </a:uFill>
                <a:ea typeface="宋体" panose="02010600030101010101" pitchFamily="2" charset="-122"/>
              </a:rPr>
              <a:t>★考点概览</a:t>
            </a:r>
            <a:endParaRPr lang="zh-CN" altLang="en-US" sz="3200" b="1">
              <a:solidFill>
                <a:srgbClr val="0000FF"/>
              </a:solidFill>
              <a:uFill>
                <a:solidFill>
                  <a:srgbClr val="FF0000"/>
                </a:solidFill>
              </a:uFill>
              <a:ea typeface="宋体" panose="02010600030101010101" pitchFamily="2" charset="-122"/>
            </a:endParaRPr>
          </a:p>
        </p:txBody>
      </p:sp>
      <p:sp>
        <p:nvSpPr>
          <p:cNvPr id="22" name="文本框 21"/>
          <p:cNvSpPr txBox="1"/>
          <p:nvPr/>
        </p:nvSpPr>
        <p:spPr>
          <a:xfrm>
            <a:off x="327026" y="1000691"/>
            <a:ext cx="2562225" cy="399767"/>
          </a:xfrm>
          <a:prstGeom prst="rect">
            <a:avLst/>
          </a:prstGeom>
          <a:noFill/>
          <a:ln w="9525">
            <a:noFill/>
          </a:ln>
        </p:spPr>
        <p:txBody>
          <a:bodyPr wrap="square">
            <a:spAutoFit/>
          </a:bodyPr>
          <a:lstStyle/>
          <a:p>
            <a:pPr marL="0" indent="0" algn="l"/>
            <a:r>
              <a:rPr lang="zh-CN" altLang="en-US" sz="2000" b="1">
                <a:latin typeface="微软雅黑" panose="020B0503020204020204" charset="-122"/>
                <a:ea typeface="微软雅黑" panose="020B0503020204020204" charset="-122"/>
              </a:rPr>
              <a:t>二、考点解析</a:t>
            </a:r>
          </a:p>
        </p:txBody>
      </p:sp>
    </p:spTree>
    <p:extLst>
      <p:ext uri="{BB962C8B-B14F-4D97-AF65-F5344CB8AC3E}">
        <p14:creationId xmlns:p14="http://schemas.microsoft.com/office/powerpoint/2010/main" val="1253076480"/>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22"/>
                                        </p:tgtEl>
                                        <p:attrNameLst>
                                          <p:attrName>style.visibility</p:attrName>
                                        </p:attrNameLst>
                                      </p:cBhvr>
                                      <p:to>
                                        <p:strVal val="visible"/>
                                      </p:to>
                                    </p:set>
                                    <p:animEffect transition="in" filter="checkerboard(across)">
                                      <p:cBhvr>
                                        <p:cTn id="7" dur="1000"/>
                                        <p:tgtEl>
                                          <p:spTgt spid="2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12" dur="10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7"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1</a:t>
            </a:r>
            <a:endParaRPr kumimoji="0" sz="3200" b="0" i="0" u="none" strike="noStrike" kern="0" cap="none" spc="0" normalizeH="0" baseline="0" noProof="0">
              <a:ln>
                <a:noFill/>
              </a:ln>
              <a:solidFill>
                <a:srgbClr val="FFFFFF"/>
              </a:solidFill>
              <a:effectLst/>
              <a:uLnTx/>
              <a:uFillTx/>
              <a:latin typeface="Helvetica"/>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2" name="文本框 11"/>
          <p:cNvSpPr txBox="1"/>
          <p:nvPr/>
        </p:nvSpPr>
        <p:spPr>
          <a:xfrm>
            <a:off x="1093471" y="248900"/>
            <a:ext cx="2357755" cy="585009"/>
          </a:xfrm>
          <a:prstGeom prst="rect">
            <a:avLst/>
          </a:prstGeom>
          <a:noFill/>
          <a:ln w="9525">
            <a:noFill/>
          </a:ln>
        </p:spPr>
        <p:txBody>
          <a:bodyPr wrap="square">
            <a:spAutoFit/>
          </a:bodyPr>
          <a:lstStyle/>
          <a:p>
            <a:pPr marL="0" indent="0" algn="l"/>
            <a:r>
              <a:rPr lang="zh-CN" sz="3200" b="1">
                <a:solidFill>
                  <a:srgbClr val="0000FF"/>
                </a:solidFill>
                <a:uFill>
                  <a:solidFill>
                    <a:srgbClr val="FF0000"/>
                  </a:solidFill>
                </a:uFill>
                <a:ea typeface="宋体" panose="02010600030101010101" pitchFamily="2" charset="-122"/>
              </a:rPr>
              <a:t>★考点概览</a:t>
            </a:r>
            <a:endParaRPr lang="zh-CN" altLang="en-US" sz="3200" b="1">
              <a:solidFill>
                <a:srgbClr val="0000FF"/>
              </a:solidFill>
              <a:uFill>
                <a:solidFill>
                  <a:srgbClr val="FF0000"/>
                </a:solidFill>
              </a:uFill>
              <a:ea typeface="宋体" panose="02010600030101010101" pitchFamily="2" charset="-122"/>
            </a:endParaRPr>
          </a:p>
        </p:txBody>
      </p:sp>
      <p:sp>
        <p:nvSpPr>
          <p:cNvPr id="22" name="文本框 21"/>
          <p:cNvSpPr txBox="1"/>
          <p:nvPr/>
        </p:nvSpPr>
        <p:spPr>
          <a:xfrm>
            <a:off x="327026" y="1000691"/>
            <a:ext cx="2562225" cy="399767"/>
          </a:xfrm>
          <a:prstGeom prst="rect">
            <a:avLst/>
          </a:prstGeom>
          <a:noFill/>
          <a:ln w="9525">
            <a:noFill/>
          </a:ln>
        </p:spPr>
        <p:txBody>
          <a:bodyPr wrap="square">
            <a:spAutoFit/>
          </a:bodyPr>
          <a:lstStyle/>
          <a:p>
            <a:pPr marL="0" indent="0" algn="l"/>
            <a:r>
              <a:rPr lang="zh-CN" altLang="en-US" sz="2000" b="1">
                <a:latin typeface="微软雅黑" panose="020B0503020204020204" charset="-122"/>
                <a:ea typeface="微软雅黑" panose="020B0503020204020204" charset="-122"/>
              </a:rPr>
              <a:t>二、考点解析</a:t>
            </a:r>
          </a:p>
        </p:txBody>
      </p:sp>
      <p:sp>
        <p:nvSpPr>
          <p:cNvPr id="2" name="文本框 1"/>
          <p:cNvSpPr txBox="1"/>
          <p:nvPr/>
        </p:nvSpPr>
        <p:spPr>
          <a:xfrm>
            <a:off x="337820" y="1303063"/>
            <a:ext cx="3520440" cy="506711"/>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ct val="0"/>
              </a:spcBef>
              <a:spcAft>
                <a:spcPct val="0"/>
              </a:spcAft>
              <a:buClrTx/>
              <a:buSzTx/>
              <a:buFontTx/>
              <a:buNone/>
            </a:pPr>
            <a:r>
              <a:rPr kumimoji="0" lang="en-US" altLang="zh-CN" sz="1800" b="1" i="0" u="none" strike="noStrike" cap="none" spc="0" normalizeH="0" baseline="0">
                <a:ln>
                  <a:noFill/>
                </a:ln>
                <a:solidFill>
                  <a:schemeClr val="tx1"/>
                </a:solidFill>
                <a:effectLst/>
                <a:uFillTx/>
                <a:latin typeface="微软雅黑" panose="020B0503020204020204" charset="-122"/>
                <a:ea typeface="微软雅黑" panose="020B0503020204020204" charset="-122"/>
                <a:cs typeface="Arial"/>
                <a:sym typeface="Arial"/>
              </a:rPr>
              <a:t>3</a:t>
            </a:r>
            <a:r>
              <a:rPr kumimoji="0" lang="zh-CN" altLang="en-US" sz="1800" b="1" i="0" u="none" strike="noStrike" cap="none" spc="0" normalizeH="0" baseline="0">
                <a:ln>
                  <a:noFill/>
                </a:ln>
                <a:solidFill>
                  <a:schemeClr val="tx1"/>
                </a:solidFill>
                <a:effectLst/>
                <a:uFillTx/>
                <a:latin typeface="微软雅黑" panose="020B0503020204020204" charset="-122"/>
                <a:ea typeface="微软雅黑" panose="020B0503020204020204" charset="-122"/>
                <a:cs typeface="Arial"/>
                <a:sym typeface="Arial"/>
              </a:rPr>
              <a:t>.考点分类：</a:t>
            </a:r>
            <a:r>
              <a:rPr kumimoji="0" lang="zh-CN" altLang="en-US" sz="1800" i="0" u="none" strike="noStrike" cap="none" spc="0" normalizeH="0" baseline="0">
                <a:ln>
                  <a:noFill/>
                </a:ln>
                <a:solidFill>
                  <a:schemeClr val="tx1"/>
                </a:solidFill>
                <a:effectLst/>
                <a:uFillTx/>
                <a:latin typeface="微软雅黑" panose="020B0503020204020204" charset="-122"/>
                <a:ea typeface="微软雅黑" panose="020B0503020204020204" charset="-122"/>
                <a:cs typeface="Arial"/>
                <a:sym typeface="Arial"/>
              </a:rPr>
              <a:t>考点分类见下表</a:t>
            </a:r>
          </a:p>
        </p:txBody>
      </p:sp>
      <p:graphicFrame>
        <p:nvGraphicFramePr>
          <p:cNvPr id="3" name="表格 2"/>
          <p:cNvGraphicFramePr>
            <a:graphicFrameLocks noGrp="1"/>
          </p:cNvGraphicFramePr>
          <p:nvPr/>
        </p:nvGraphicFramePr>
        <p:xfrm>
          <a:off x="337820" y="1946637"/>
          <a:ext cx="8479790" cy="2828289"/>
        </p:xfrm>
        <a:graphic>
          <a:graphicData uri="http://schemas.openxmlformats.org/drawingml/2006/table">
            <a:tbl>
              <a:tblPr firstRow="1" bandRow="1">
                <a:tableStyleId>{5940675A-B579-460E-94D1-54222C63F5DA}</a:tableStyleId>
              </a:tblPr>
              <a:tblGrid>
                <a:gridCol w="1633220"/>
                <a:gridCol w="2159000"/>
                <a:gridCol w="4687570"/>
              </a:tblGrid>
              <a:tr h="453876">
                <a:tc>
                  <a:txBody>
                    <a:bodyPr/>
                    <a:lstStyle/>
                    <a:p>
                      <a:pPr marL="0" indent="0" algn="ctr">
                        <a:buNone/>
                      </a:pPr>
                      <a:r>
                        <a:rPr lang="en-US" sz="1600" b="0">
                          <a:solidFill>
                            <a:srgbClr val="C00000"/>
                          </a:solidFill>
                          <a:latin typeface="微软雅黑" panose="020B0503020204020204" charset="-122"/>
                          <a:ea typeface="微软雅黑" panose="020B0503020204020204" charset="-122"/>
                          <a:cs typeface="宋体" panose="02010600030101010101" pitchFamily="2" charset="-122"/>
                        </a:rPr>
                        <a:t>考点分类</a:t>
                      </a:r>
                      <a:endParaRPr lang="en-US" altLang="en-US" sz="16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600" b="0">
                          <a:solidFill>
                            <a:srgbClr val="C00000"/>
                          </a:solidFill>
                          <a:latin typeface="微软雅黑" panose="020B0503020204020204" charset="-122"/>
                          <a:ea typeface="微软雅黑" panose="020B0503020204020204" charset="-122"/>
                          <a:cs typeface="宋体" panose="02010600030101010101" pitchFamily="2" charset="-122"/>
                        </a:rPr>
                        <a:t>考点内容</a:t>
                      </a:r>
                      <a:endParaRPr lang="en-US" altLang="en-US" sz="16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600" b="0">
                          <a:solidFill>
                            <a:srgbClr val="C00000"/>
                          </a:solidFill>
                          <a:latin typeface="微软雅黑" panose="020B0503020204020204" charset="-122"/>
                          <a:ea typeface="微软雅黑" panose="020B0503020204020204" charset="-122"/>
                          <a:cs typeface="宋体" panose="02010600030101010101" pitchFamily="2" charset="-122"/>
                        </a:rPr>
                        <a:t>考点分析与常见题型</a:t>
                      </a:r>
                      <a:endParaRPr lang="en-US" altLang="en-US" sz="16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88887">
                <a:tc rowSpan="2">
                  <a:txBody>
                    <a:bodyPr/>
                    <a:lstStyle/>
                    <a:p>
                      <a:pPr marL="0" indent="0" algn="ctr">
                        <a:buNone/>
                      </a:pPr>
                      <a:r>
                        <a:rPr lang="en-US" sz="1600" b="0">
                          <a:solidFill>
                            <a:srgbClr val="C00000"/>
                          </a:solidFill>
                          <a:latin typeface="微软雅黑" panose="020B0503020204020204" charset="-122"/>
                          <a:ea typeface="微软雅黑" panose="020B0503020204020204" charset="-122"/>
                          <a:cs typeface="宋体" panose="02010600030101010101" pitchFamily="2" charset="-122"/>
                        </a:rPr>
                        <a:t>常考热点</a:t>
                      </a:r>
                      <a:endParaRPr lang="en-US" altLang="en-US" sz="16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600" b="0">
                          <a:solidFill>
                            <a:srgbClr val="C00000"/>
                          </a:solidFill>
                          <a:latin typeface="微软雅黑" panose="020B0503020204020204" charset="-122"/>
                          <a:ea typeface="微软雅黑" panose="020B0503020204020204" charset="-122"/>
                          <a:cs typeface="宋体" panose="02010600030101010101" pitchFamily="2" charset="-122"/>
                        </a:rPr>
                        <a:t>焦耳定律应用</a:t>
                      </a:r>
                      <a:endParaRPr lang="en-US" altLang="en-US" sz="16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600" b="0">
                          <a:solidFill>
                            <a:srgbClr val="C00000"/>
                          </a:solidFill>
                          <a:latin typeface="微软雅黑" panose="020B0503020204020204" charset="-122"/>
                          <a:ea typeface="微软雅黑" panose="020B0503020204020204" charset="-122"/>
                          <a:cs typeface="宋体" panose="02010600030101010101" pitchFamily="2" charset="-122"/>
                        </a:rPr>
                        <a:t>选择题、填空题（计算型），考查对焦耳定律的应用</a:t>
                      </a:r>
                      <a:endParaRPr lang="en-US" altLang="en-US" sz="16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88887">
                <a:tc vMerge="1">
                  <a:txBody>
                    <a:bodyPr/>
                    <a:lstStyle/>
                    <a:p>
                      <a:endParaRPr/>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marL="0" indent="0" algn="ctr">
                        <a:buNone/>
                      </a:pPr>
                      <a:r>
                        <a:rPr lang="en-US" sz="1600" b="0">
                          <a:solidFill>
                            <a:srgbClr val="C00000"/>
                          </a:solidFill>
                          <a:latin typeface="微软雅黑" panose="020B0503020204020204" charset="-122"/>
                          <a:ea typeface="微软雅黑" panose="020B0503020204020204" charset="-122"/>
                          <a:cs typeface="宋体" panose="02010600030101010101" pitchFamily="2" charset="-122"/>
                        </a:rPr>
                        <a:t>电流热效应、电热计算</a:t>
                      </a:r>
                      <a:endParaRPr lang="en-US" altLang="en-US" sz="16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600" b="0">
                          <a:solidFill>
                            <a:srgbClr val="C00000"/>
                          </a:solidFill>
                          <a:latin typeface="微软雅黑" panose="020B0503020204020204" charset="-122"/>
                          <a:ea typeface="微软雅黑" panose="020B0503020204020204" charset="-122"/>
                          <a:cs typeface="宋体" panose="02010600030101010101" pitchFamily="2" charset="-122"/>
                        </a:rPr>
                        <a:t>计算题，家用电器中的电热计算并与物体内能结合</a:t>
                      </a:r>
                      <a:endParaRPr lang="en-US" altLang="en-US" sz="16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88887">
                <a:tc rowSpan="2">
                  <a:txBody>
                    <a:bodyPr/>
                    <a:lstStyle/>
                    <a:p>
                      <a:pPr marL="0" indent="0" algn="ctr">
                        <a:buNone/>
                      </a:pPr>
                      <a:r>
                        <a:rPr lang="en-US" sz="1600" b="0">
                          <a:solidFill>
                            <a:srgbClr val="C00000"/>
                          </a:solidFill>
                          <a:latin typeface="微软雅黑" panose="020B0503020204020204" charset="-122"/>
                          <a:ea typeface="微软雅黑" panose="020B0503020204020204" charset="-122"/>
                          <a:cs typeface="宋体" panose="02010600030101010101" pitchFamily="2" charset="-122"/>
                        </a:rPr>
                        <a:t>一般考点</a:t>
                      </a:r>
                      <a:endParaRPr lang="en-US" altLang="en-US" sz="16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600" b="0">
                          <a:solidFill>
                            <a:srgbClr val="C00000"/>
                          </a:solidFill>
                          <a:latin typeface="微软雅黑" panose="020B0503020204020204" charset="-122"/>
                          <a:ea typeface="微软雅黑" panose="020B0503020204020204" charset="-122"/>
                          <a:cs typeface="宋体" panose="02010600030101010101" pitchFamily="2" charset="-122"/>
                        </a:rPr>
                        <a:t>影响电流热效应的因素</a:t>
                      </a:r>
                      <a:endParaRPr lang="en-US" altLang="en-US" sz="16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600" b="0">
                          <a:solidFill>
                            <a:srgbClr val="C00000"/>
                          </a:solidFill>
                          <a:latin typeface="微软雅黑" panose="020B0503020204020204" charset="-122"/>
                          <a:ea typeface="微软雅黑" panose="020B0503020204020204" charset="-122"/>
                          <a:cs typeface="宋体" panose="02010600030101010101" pitchFamily="2" charset="-122"/>
                        </a:rPr>
                        <a:t>验证影响电流热效应的因素</a:t>
                      </a:r>
                      <a:endParaRPr lang="en-US" altLang="en-US" sz="16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53876">
                <a:tc vMerge="1">
                  <a:txBody>
                    <a:bodyPr/>
                    <a:lstStyle/>
                    <a:p>
                      <a:endParaRPr/>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marL="0" indent="0" algn="ctr">
                        <a:buNone/>
                      </a:pPr>
                      <a:r>
                        <a:rPr lang="en-US" sz="1600" b="0">
                          <a:solidFill>
                            <a:srgbClr val="C00000"/>
                          </a:solidFill>
                          <a:latin typeface="微软雅黑" panose="020B0503020204020204" charset="-122"/>
                          <a:ea typeface="微软雅黑" panose="020B0503020204020204" charset="-122"/>
                          <a:cs typeface="宋体" panose="02010600030101010101" pitchFamily="2" charset="-122"/>
                        </a:rPr>
                        <a:t>焦耳定律概念</a:t>
                      </a:r>
                      <a:endParaRPr lang="en-US" altLang="en-US" sz="16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600" b="0">
                          <a:solidFill>
                            <a:srgbClr val="C00000"/>
                          </a:solidFill>
                          <a:latin typeface="微软雅黑" panose="020B0503020204020204" charset="-122"/>
                          <a:ea typeface="微软雅黑" panose="020B0503020204020204" charset="-122"/>
                          <a:cs typeface="宋体" panose="02010600030101010101" pitchFamily="2" charset="-122"/>
                        </a:rPr>
                        <a:t>选择题、填空题（计算型），考查焦耳定律的理解</a:t>
                      </a:r>
                      <a:endParaRPr lang="en-US" altLang="en-US" sz="16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53876">
                <a:tc>
                  <a:txBody>
                    <a:bodyPr/>
                    <a:lstStyle/>
                    <a:p>
                      <a:pPr marL="0" indent="0" algn="ctr">
                        <a:buNone/>
                      </a:pPr>
                      <a:r>
                        <a:rPr lang="en-US" sz="1600" b="0">
                          <a:solidFill>
                            <a:srgbClr val="C00000"/>
                          </a:solidFill>
                          <a:latin typeface="微软雅黑" panose="020B0503020204020204" charset="-122"/>
                          <a:ea typeface="微软雅黑" panose="020B0503020204020204" charset="-122"/>
                          <a:cs typeface="宋体" panose="02010600030101010101" pitchFamily="2" charset="-122"/>
                        </a:rPr>
                        <a:t>冷门考点</a:t>
                      </a:r>
                      <a:endParaRPr lang="en-US" altLang="en-US" sz="16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600" b="0">
                          <a:solidFill>
                            <a:srgbClr val="C00000"/>
                          </a:solidFill>
                          <a:latin typeface="微软雅黑" panose="020B0503020204020204" charset="-122"/>
                          <a:ea typeface="微软雅黑" panose="020B0503020204020204" charset="-122"/>
                          <a:cs typeface="宋体" panose="02010600030101010101" pitchFamily="2" charset="-122"/>
                        </a:rPr>
                        <a:t>物理学史</a:t>
                      </a:r>
                      <a:endParaRPr lang="en-US" altLang="en-US" sz="16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600" b="0">
                          <a:solidFill>
                            <a:srgbClr val="C00000"/>
                          </a:solidFill>
                          <a:latin typeface="微软雅黑" panose="020B0503020204020204" charset="-122"/>
                          <a:ea typeface="微软雅黑" panose="020B0503020204020204" charset="-122"/>
                          <a:cs typeface="宋体" panose="02010600030101010101" pitchFamily="2" charset="-122"/>
                        </a:rPr>
                        <a:t>选择题，焦耳对物理学的贡献</a:t>
                      </a:r>
                      <a:endParaRPr lang="en-US" altLang="en-US" sz="16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3029505241"/>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22"/>
                                        </p:tgtEl>
                                        <p:attrNameLst>
                                          <p:attrName>style.visibility</p:attrName>
                                        </p:attrNameLst>
                                      </p:cBhvr>
                                      <p:to>
                                        <p:strVal val="visible"/>
                                      </p:to>
                                    </p:set>
                                    <p:animEffect transition="in" filter="checkerboard(across)">
                                      <p:cBhvr>
                                        <p:cTn id="7" dur="1000"/>
                                        <p:tgtEl>
                                          <p:spTgt spid="2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000" fill="hold">
                                          <p:stCondLst>
                                            <p:cond delay="0"/>
                                          </p:stCondLst>
                                        </p:cTn>
                                        <p:tgtEl>
                                          <p:spTgt spid="2"/>
                                        </p:tgtEl>
                                        <p:attrNameLst>
                                          <p:attrName>style.visibility</p:attrName>
                                        </p:attrNameLst>
                                      </p:cBhvr>
                                      <p:to>
                                        <p:strVal val="visible"/>
                                      </p:to>
                                    </p:set>
                                    <p:animEffect transition="in" filter="checkerboard(across)">
                                      <p:cBhvr>
                                        <p:cTn id="12" dur="1000"/>
                                        <p:tgtEl>
                                          <p:spTgt spid="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3"/>
                                        </p:tgtEl>
                                        <p:attrNameLst>
                                          <p:attrName>style.visibility</p:attrName>
                                        </p:attrNameLst>
                                      </p:cBhvr>
                                      <p:to>
                                        <p:strVal val="visible"/>
                                      </p:to>
                                    </p:set>
                                    <p:animEffect transition="in" filter="checkerboard(across)">
                                      <p:cBhvr>
                                        <p:cTn id="1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2</a:t>
            </a:r>
            <a:endParaRPr kumimoji="0" sz="3200" b="0" i="0" u="none" strike="noStrike" kern="0" cap="none" spc="0" normalizeH="0" baseline="0" noProof="0">
              <a:ln>
                <a:noFill/>
              </a:ln>
              <a:solidFill>
                <a:srgbClr val="FFFFFF"/>
              </a:solidFill>
              <a:effectLst/>
              <a:uLnTx/>
              <a:uFillTx/>
              <a:latin typeface="+mn-lt"/>
              <a:ea typeface="方正舒体"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93470" y="257812"/>
            <a:ext cx="2446020" cy="585009"/>
          </a:xfrm>
          <a:prstGeom prst="rect">
            <a:avLst/>
          </a:prstGeom>
          <a:noFill/>
          <a:ln w="9525">
            <a:noFill/>
          </a:ln>
        </p:spPr>
        <p:txBody>
          <a:bodyPr wrap="square">
            <a:spAutoFit/>
          </a:bodyPr>
          <a:lstStyle/>
          <a:p>
            <a:pPr marL="0" indent="0" algn="l" eaLnBrk="1" fontAlgn="auto" latinLnBrk="0" hangingPunct="1"/>
            <a:r>
              <a:rPr lang="zh-CN" altLang="en-US" sz="3200" b="1">
                <a:solidFill>
                  <a:srgbClr val="0000FF"/>
                </a:solidFill>
                <a:latin typeface="宋体" panose="02010600030101010101" pitchFamily="2" charset="-122"/>
                <a:ea typeface="宋体" panose="02010600030101010101" pitchFamily="2" charset="-122"/>
              </a:rPr>
              <a:t>知识点精析</a:t>
            </a:r>
          </a:p>
        </p:txBody>
      </p:sp>
      <p:sp>
        <p:nvSpPr>
          <p:cNvPr id="3" name="文本框 2"/>
          <p:cNvSpPr txBox="1"/>
          <p:nvPr/>
        </p:nvSpPr>
        <p:spPr>
          <a:xfrm>
            <a:off x="327026" y="1101906"/>
            <a:ext cx="8646795" cy="3423483"/>
          </a:xfrm>
          <a:prstGeom prst="rect">
            <a:avLst/>
          </a:prstGeom>
          <a:noFill/>
          <a:ln w="9525">
            <a:noFill/>
          </a:ln>
        </p:spPr>
        <p:txBody>
          <a:bodyPr wrap="square">
            <a:spAutoFit/>
          </a:bodyPr>
          <a:lstStyle/>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1.电流的热效应：电流通过导体时</a:t>
            </a:r>
            <a:r>
              <a:rPr lang="zh-CN" sz="1800" u="sng">
                <a:latin typeface="微软雅黑" panose="020B0503020204020204" charset="-122"/>
                <a:ea typeface="微软雅黑" panose="020B0503020204020204" charset="-122"/>
                <a:cs typeface="微软雅黑" panose="020B0503020204020204" charset="-122"/>
              </a:rPr>
              <a:t>        </a:t>
            </a:r>
            <a:r>
              <a:rPr lang="zh-CN" sz="1800">
                <a:latin typeface="微软雅黑" panose="020B0503020204020204" charset="-122"/>
                <a:ea typeface="微软雅黑" panose="020B0503020204020204" charset="-122"/>
                <a:cs typeface="微软雅黑" panose="020B0503020204020204" charset="-122"/>
              </a:rPr>
              <a:t>转化为内能，这种现象叫做电流的热效应。</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2.焦耳定律：电流通过导体产生的热量，与电流的平方成</a:t>
            </a:r>
            <a:r>
              <a:rPr lang="zh-CN" sz="1800" u="sng">
                <a:latin typeface="微软雅黑" panose="020B0503020204020204" charset="-122"/>
                <a:ea typeface="微软雅黑" panose="020B0503020204020204" charset="-122"/>
                <a:cs typeface="微软雅黑" panose="020B0503020204020204" charset="-122"/>
              </a:rPr>
              <a:t>      </a:t>
            </a:r>
            <a:r>
              <a:rPr lang="zh-CN" sz="1800">
                <a:latin typeface="微软雅黑" panose="020B0503020204020204" charset="-122"/>
                <a:ea typeface="微软雅黑" panose="020B0503020204020204" charset="-122"/>
                <a:cs typeface="微软雅黑" panose="020B0503020204020204" charset="-122"/>
              </a:rPr>
              <a:t>，与导体的电阻成</a:t>
            </a:r>
            <a:r>
              <a:rPr lang="zh-CN" sz="1800" u="sng">
                <a:latin typeface="微软雅黑" panose="020B0503020204020204" charset="-122"/>
                <a:ea typeface="微软雅黑" panose="020B0503020204020204" charset="-122"/>
                <a:cs typeface="微软雅黑" panose="020B0503020204020204" charset="-122"/>
              </a:rPr>
              <a:t>       </a:t>
            </a:r>
            <a:r>
              <a:rPr lang="zh-CN" sz="1800">
                <a:latin typeface="微软雅黑" panose="020B0503020204020204" charset="-122"/>
                <a:ea typeface="微软雅黑" panose="020B0503020204020204" charset="-122"/>
                <a:cs typeface="微软雅黑" panose="020B0503020204020204" charset="-122"/>
              </a:rPr>
              <a:t>，与通电时间成正比。</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3.焦耳定律公式：Q=I</a:t>
            </a:r>
            <a:r>
              <a:rPr lang="zh-CN" sz="1800" baseline="30000">
                <a:latin typeface="微软雅黑" panose="020B0503020204020204" charset="-122"/>
                <a:ea typeface="微软雅黑" panose="020B0503020204020204" charset="-122"/>
                <a:cs typeface="微软雅黑" panose="020B0503020204020204" charset="-122"/>
              </a:rPr>
              <a:t>2</a:t>
            </a:r>
            <a:r>
              <a:rPr lang="zh-CN" sz="1800">
                <a:latin typeface="微软雅黑" panose="020B0503020204020204" charset="-122"/>
                <a:ea typeface="微软雅黑" panose="020B0503020204020204" charset="-122"/>
                <a:cs typeface="微软雅黑" panose="020B0503020204020204" charset="-122"/>
              </a:rPr>
              <a:t>Rt。式中单位Q→焦(J)；I→安(A)；R→欧(Ω)；t→秒。</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4.当电流通过导体做的功(电功)全部用来产生热量(电热)，则有W=Q，可用电功公式来计算Q，如电热器、纯电阻就是这样的。</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5.①电热的利用：电热毯、电熨斗、电烤箱等；②电热的防止：电视机后盖有很多孔是为了通风散热，电脑运行时也需要风扇及时散热。</a:t>
            </a:r>
          </a:p>
        </p:txBody>
      </p:sp>
      <p:sp>
        <p:nvSpPr>
          <p:cNvPr id="2" name="文本框 1"/>
          <p:cNvSpPr txBox="1"/>
          <p:nvPr/>
        </p:nvSpPr>
        <p:spPr>
          <a:xfrm>
            <a:off x="3790951" y="1166836"/>
            <a:ext cx="794385" cy="36793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180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微软雅黑" panose="020B0503020204020204" charset="-122"/>
                <a:sym typeface="+mn-ea"/>
              </a:rPr>
              <a:t>电能</a:t>
            </a:r>
          </a:p>
        </p:txBody>
      </p:sp>
      <p:sp>
        <p:nvSpPr>
          <p:cNvPr id="4" name="文本框 3"/>
          <p:cNvSpPr txBox="1"/>
          <p:nvPr/>
        </p:nvSpPr>
        <p:spPr>
          <a:xfrm>
            <a:off x="6101716" y="1556418"/>
            <a:ext cx="606425" cy="36793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180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微软雅黑" panose="020B0503020204020204" charset="-122"/>
                <a:sym typeface="+mn-ea"/>
              </a:rPr>
              <a:t>正比</a:t>
            </a:r>
          </a:p>
        </p:txBody>
      </p:sp>
      <p:sp>
        <p:nvSpPr>
          <p:cNvPr id="7" name="文本框 6"/>
          <p:cNvSpPr txBox="1"/>
          <p:nvPr/>
        </p:nvSpPr>
        <p:spPr>
          <a:xfrm>
            <a:off x="8295006" y="1556418"/>
            <a:ext cx="606425" cy="36793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180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微软雅黑" panose="020B0503020204020204" charset="-122"/>
                <a:sym typeface="+mn-ea"/>
              </a:rPr>
              <a:t>正比</a:t>
            </a:r>
          </a:p>
        </p:txBody>
      </p:sp>
    </p:spTree>
    <p:extLst>
      <p:ext uri="{BB962C8B-B14F-4D97-AF65-F5344CB8AC3E}">
        <p14:creationId xmlns:p14="http://schemas.microsoft.com/office/powerpoint/2010/main" val="3902245151"/>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000" fill="hold">
                                          <p:stCondLst>
                                            <p:cond delay="0"/>
                                          </p:stCondLst>
                                        </p:cTn>
                                        <p:tgtEl>
                                          <p:spTgt spid="2"/>
                                        </p:tgtEl>
                                        <p:attrNameLst>
                                          <p:attrName>style.visibility</p:attrName>
                                        </p:attrNameLst>
                                      </p:cBhvr>
                                      <p:to>
                                        <p:strVal val="visible"/>
                                      </p:to>
                                    </p:set>
                                    <p:animEffect transition="in" filter="checkerboard(across)">
                                      <p:cBhvr>
                                        <p:cTn id="12" dur="1000"/>
                                        <p:tgtEl>
                                          <p:spTgt spid="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7" dur="1000"/>
                                        <p:tgtEl>
                                          <p:spTgt spid="3">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grpId="0" nodeType="clickEffect">
                                  <p:stCondLst>
                                    <p:cond delay="0"/>
                                  </p:stCondLst>
                                  <p:childTnLst>
                                    <p:set>
                                      <p:cBhvr>
                                        <p:cTn id="21" dur="1000" fill="hold">
                                          <p:stCondLst>
                                            <p:cond delay="0"/>
                                          </p:stCondLst>
                                        </p:cTn>
                                        <p:tgtEl>
                                          <p:spTgt spid="4"/>
                                        </p:tgtEl>
                                        <p:attrNameLst>
                                          <p:attrName>style.visibility</p:attrName>
                                        </p:attrNameLst>
                                      </p:cBhvr>
                                      <p:to>
                                        <p:strVal val="visible"/>
                                      </p:to>
                                    </p:set>
                                    <p:animEffect transition="in" filter="checkerboard(across)">
                                      <p:cBhvr>
                                        <p:cTn id="22" dur="1000"/>
                                        <p:tgtEl>
                                          <p:spTgt spid="4"/>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grpId="0" nodeType="clickEffect">
                                  <p:stCondLst>
                                    <p:cond delay="0"/>
                                  </p:stCondLst>
                                  <p:childTnLst>
                                    <p:set>
                                      <p:cBhvr>
                                        <p:cTn id="26" dur="1000" fill="hold">
                                          <p:stCondLst>
                                            <p:cond delay="0"/>
                                          </p:stCondLst>
                                        </p:cTn>
                                        <p:tgtEl>
                                          <p:spTgt spid="7"/>
                                        </p:tgtEl>
                                        <p:attrNameLst>
                                          <p:attrName>style.visibility</p:attrName>
                                        </p:attrNameLst>
                                      </p:cBhvr>
                                      <p:to>
                                        <p:strVal val="visible"/>
                                      </p:to>
                                    </p:set>
                                    <p:animEffect transition="in" filter="checkerboard(across)">
                                      <p:cBhvr>
                                        <p:cTn id="27" dur="1000"/>
                                        <p:tgtEl>
                                          <p:spTgt spid="7"/>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nodeType="clickEffect">
                                  <p:stCondLst>
                                    <p:cond delay="0"/>
                                  </p:stCondLst>
                                  <p:childTnLst>
                                    <p:set>
                                      <p:cBhvr>
                                        <p:cTn id="31" dur="1000" fill="hold">
                                          <p:stCondLst>
                                            <p:cond delay="0"/>
                                          </p:stCondLst>
                                        </p:cTn>
                                        <p:tgtEl>
                                          <p:spTgt spid="3">
                                            <p:txEl>
                                              <p:pRg st="2" end="2"/>
                                            </p:txEl>
                                          </p:spTgt>
                                        </p:tgtEl>
                                        <p:attrNameLst>
                                          <p:attrName>style.visibility</p:attrName>
                                        </p:attrNameLst>
                                      </p:cBhvr>
                                      <p:to>
                                        <p:strVal val="visible"/>
                                      </p:to>
                                    </p:set>
                                    <p:animEffect transition="in" filter="checkerboard(across)">
                                      <p:cBhvr>
                                        <p:cTn id="32" dur="1000"/>
                                        <p:tgtEl>
                                          <p:spTgt spid="3">
                                            <p:txEl>
                                              <p:pRg st="2" end="2"/>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5" presetClass="entr" presetSubtype="10" fill="hold" nodeType="clickEffect">
                                  <p:stCondLst>
                                    <p:cond delay="0"/>
                                  </p:stCondLst>
                                  <p:childTnLst>
                                    <p:set>
                                      <p:cBhvr>
                                        <p:cTn id="36" dur="1000" fill="hold">
                                          <p:stCondLst>
                                            <p:cond delay="0"/>
                                          </p:stCondLst>
                                        </p:cTn>
                                        <p:tgtEl>
                                          <p:spTgt spid="3">
                                            <p:txEl>
                                              <p:pRg st="3" end="3"/>
                                            </p:txEl>
                                          </p:spTgt>
                                        </p:tgtEl>
                                        <p:attrNameLst>
                                          <p:attrName>style.visibility</p:attrName>
                                        </p:attrNameLst>
                                      </p:cBhvr>
                                      <p:to>
                                        <p:strVal val="visible"/>
                                      </p:to>
                                    </p:set>
                                    <p:animEffect transition="in" filter="checkerboard(across)">
                                      <p:cBhvr>
                                        <p:cTn id="37" dur="1000"/>
                                        <p:tgtEl>
                                          <p:spTgt spid="3">
                                            <p:txEl>
                                              <p:pRg st="3" end="3"/>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5" presetClass="entr" presetSubtype="10" fill="hold" nodeType="clickEffect">
                                  <p:stCondLst>
                                    <p:cond delay="0"/>
                                  </p:stCondLst>
                                  <p:childTnLst>
                                    <p:set>
                                      <p:cBhvr>
                                        <p:cTn id="41" dur="1000" fill="hold">
                                          <p:stCondLst>
                                            <p:cond delay="0"/>
                                          </p:stCondLst>
                                        </p:cTn>
                                        <p:tgtEl>
                                          <p:spTgt spid="3">
                                            <p:txEl>
                                              <p:pRg st="4" end="4"/>
                                            </p:txEl>
                                          </p:spTgt>
                                        </p:tgtEl>
                                        <p:attrNameLst>
                                          <p:attrName>style.visibility</p:attrName>
                                        </p:attrNameLst>
                                      </p:cBhvr>
                                      <p:to>
                                        <p:strVal val="visible"/>
                                      </p:to>
                                    </p:set>
                                    <p:animEffect transition="in" filter="checkerboard(across)">
                                      <p:cBhvr>
                                        <p:cTn id="42"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6" y="248900"/>
            <a:ext cx="2868295" cy="585009"/>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典例呈现</a:t>
            </a:r>
          </a:p>
        </p:txBody>
      </p:sp>
      <p:sp>
        <p:nvSpPr>
          <p:cNvPr id="2" name="文本框 1"/>
          <p:cNvSpPr txBox="1"/>
          <p:nvPr/>
        </p:nvSpPr>
        <p:spPr>
          <a:xfrm>
            <a:off x="2383156" y="809083"/>
            <a:ext cx="3923665" cy="646757"/>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★考点一：焦耳定律及应用</a:t>
            </a:r>
          </a:p>
        </p:txBody>
      </p:sp>
      <p:sp>
        <p:nvSpPr>
          <p:cNvPr id="4" name="文本框 3"/>
          <p:cNvSpPr txBox="1"/>
          <p:nvPr/>
        </p:nvSpPr>
        <p:spPr>
          <a:xfrm>
            <a:off x="283846" y="1527136"/>
            <a:ext cx="8623935" cy="924302"/>
          </a:xfrm>
          <a:prstGeom prst="rect">
            <a:avLst/>
          </a:prstGeom>
          <a:noFill/>
          <a:ln w="9525">
            <a:noFill/>
          </a:ln>
        </p:spPr>
        <p:txBody>
          <a:bodyPr wrap="square">
            <a:spAutoFit/>
          </a:bodyPr>
          <a:lstStyle/>
          <a:p>
            <a:pPr marL="0" indent="0" algn="l" eaLnBrk="1" fontAlgn="auto" latinLnBrk="0" hangingPunct="1">
              <a:lnSpc>
                <a:spcPct val="150000"/>
              </a:lnSpc>
            </a:pPr>
            <a:r>
              <a:rPr lang="zh-CN" sz="1800" b="1">
                <a:solidFill>
                  <a:srgbClr val="1116CC"/>
                </a:solidFill>
                <a:ea typeface="宋体" panose="02010600030101010101" pitchFamily="2" charset="-122"/>
              </a:rPr>
              <a:t>◆典例一：</a:t>
            </a:r>
            <a:r>
              <a:rPr lang="zh-CN" sz="1800" b="1">
                <a:solidFill>
                  <a:srgbClr val="000000"/>
                </a:solidFill>
                <a:ea typeface="宋体" panose="02010600030101010101" pitchFamily="2" charset="-122"/>
              </a:rPr>
              <a:t>（2020·天水）</a:t>
            </a:r>
            <a:r>
              <a:rPr lang="zh-CN" sz="1800">
                <a:solidFill>
                  <a:srgbClr val="000000"/>
                </a:solidFill>
                <a:ea typeface="宋体" panose="02010600030101010101" pitchFamily="2" charset="-122"/>
              </a:rPr>
              <a:t>现有两电热丝，甲标有“10Ω 1A”，乙标有“15Ω 0.6A”，把它们并联起来，通电10s后，甲、乙两电热丝产生的总热量最多是</a:t>
            </a:r>
            <a:r>
              <a:rPr lang="zh-CN" sz="1800" u="sng">
                <a:solidFill>
                  <a:srgbClr val="000000"/>
                </a:solidFill>
                <a:ea typeface="宋体" panose="02010600030101010101" pitchFamily="2" charset="-122"/>
              </a:rPr>
              <a:t>　   </a:t>
            </a:r>
            <a:r>
              <a:rPr lang="zh-CN" sz="1800">
                <a:solidFill>
                  <a:srgbClr val="000000"/>
                </a:solidFill>
                <a:ea typeface="宋体" panose="02010600030101010101" pitchFamily="2" charset="-122"/>
              </a:rPr>
              <a:t>J。</a:t>
            </a:r>
          </a:p>
        </p:txBody>
      </p:sp>
    </p:spTree>
    <p:extLst>
      <p:ext uri="{BB962C8B-B14F-4D97-AF65-F5344CB8AC3E}">
        <p14:creationId xmlns:p14="http://schemas.microsoft.com/office/powerpoint/2010/main" val="1372862529"/>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2">
                                            <p:txEl>
                                              <p:pRg st="0" end="0"/>
                                            </p:txEl>
                                          </p:spTgt>
                                        </p:tgtEl>
                                        <p:attrNameLst>
                                          <p:attrName>style.visibility</p:attrName>
                                        </p:attrNameLst>
                                      </p:cBhvr>
                                      <p:to>
                                        <p:strVal val="visible"/>
                                      </p:to>
                                    </p:set>
                                    <p:animEffect transition="in" filter="checkerboard(across)">
                                      <p:cBhvr>
                                        <p:cTn id="7" dur="10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12" dur="1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248900"/>
            <a:ext cx="2068830" cy="585009"/>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典例呈现</a:t>
            </a:r>
          </a:p>
        </p:txBody>
      </p:sp>
      <p:sp>
        <p:nvSpPr>
          <p:cNvPr id="4" name="文本框 3"/>
          <p:cNvSpPr txBox="1"/>
          <p:nvPr/>
        </p:nvSpPr>
        <p:spPr>
          <a:xfrm>
            <a:off x="327026" y="1501037"/>
            <a:ext cx="8623935" cy="3053635"/>
          </a:xfrm>
          <a:prstGeom prst="rect">
            <a:avLst/>
          </a:prstGeom>
          <a:noFill/>
          <a:ln w="9525">
            <a:noFill/>
          </a:ln>
        </p:spPr>
        <p:txBody>
          <a:bodyPr wrap="square">
            <a:spAutoFit/>
          </a:bodyPr>
          <a:lstStyle/>
          <a:p>
            <a:pPr marL="0" indent="0" algn="l" eaLnBrk="1" fontAlgn="auto" latinLnBrk="0" hangingPunct="1">
              <a:lnSpc>
                <a:spcPct val="150000"/>
              </a:lnSpc>
            </a:pPr>
            <a:r>
              <a:rPr lang="zh-CN" sz="1600">
                <a:solidFill>
                  <a:srgbClr val="FF0000"/>
                </a:solidFill>
                <a:ea typeface="宋体" panose="02010600030101010101" pitchFamily="2" charset="-122"/>
              </a:rPr>
              <a:t>【解析】由</a:t>
            </a:r>
          </a:p>
          <a:p>
            <a:pPr marL="0" indent="0" algn="l" eaLnBrk="1" fontAlgn="auto" latinLnBrk="0" hangingPunct="1">
              <a:lnSpc>
                <a:spcPct val="150000"/>
              </a:lnSpc>
            </a:pPr>
            <a:r>
              <a:rPr lang="zh-CN" sz="1600">
                <a:solidFill>
                  <a:srgbClr val="FF0000"/>
                </a:solidFill>
                <a:ea typeface="宋体" panose="02010600030101010101" pitchFamily="2" charset="-122"/>
              </a:rPr>
              <a:t>可得两电热丝两端允许所加的最大电压：U</a:t>
            </a:r>
            <a:r>
              <a:rPr lang="zh-CN" sz="1600" baseline="-25000">
                <a:solidFill>
                  <a:srgbClr val="FF0000"/>
                </a:solidFill>
                <a:uFillTx/>
                <a:ea typeface="宋体" panose="02010600030101010101" pitchFamily="2" charset="-122"/>
              </a:rPr>
              <a:t>甲</a:t>
            </a:r>
            <a:r>
              <a:rPr lang="zh-CN" sz="1600">
                <a:solidFill>
                  <a:srgbClr val="FF0000"/>
                </a:solidFill>
                <a:ea typeface="宋体" panose="02010600030101010101" pitchFamily="2" charset="-122"/>
              </a:rPr>
              <a:t>＝I</a:t>
            </a:r>
            <a:r>
              <a:rPr lang="zh-CN" sz="1600" baseline="-25000">
                <a:solidFill>
                  <a:srgbClr val="FF0000"/>
                </a:solidFill>
                <a:uFillTx/>
                <a:ea typeface="宋体" panose="02010600030101010101" pitchFamily="2" charset="-122"/>
              </a:rPr>
              <a:t>甲</a:t>
            </a:r>
            <a:r>
              <a:rPr lang="zh-CN" sz="1600">
                <a:solidFill>
                  <a:srgbClr val="FF0000"/>
                </a:solidFill>
                <a:ea typeface="宋体" panose="02010600030101010101" pitchFamily="2" charset="-122"/>
              </a:rPr>
              <a:t>R</a:t>
            </a:r>
            <a:r>
              <a:rPr lang="zh-CN" sz="1600" baseline="-25000">
                <a:solidFill>
                  <a:srgbClr val="FF0000"/>
                </a:solidFill>
                <a:uFillTx/>
                <a:ea typeface="宋体" panose="02010600030101010101" pitchFamily="2" charset="-122"/>
              </a:rPr>
              <a:t>甲</a:t>
            </a:r>
            <a:r>
              <a:rPr lang="zh-CN" sz="1600">
                <a:solidFill>
                  <a:srgbClr val="FF0000"/>
                </a:solidFill>
                <a:ea typeface="宋体" panose="02010600030101010101" pitchFamily="2" charset="-122"/>
              </a:rPr>
              <a:t>＝1A×10Ω＝10V，</a:t>
            </a:r>
          </a:p>
          <a:p>
            <a:pPr marL="0" indent="0" algn="l" eaLnBrk="1" fontAlgn="auto" latinLnBrk="0" hangingPunct="1">
              <a:lnSpc>
                <a:spcPct val="150000"/>
              </a:lnSpc>
            </a:pPr>
            <a:r>
              <a:rPr lang="zh-CN" sz="1600">
                <a:solidFill>
                  <a:srgbClr val="FF0000"/>
                </a:solidFill>
                <a:ea typeface="宋体" panose="02010600030101010101" pitchFamily="2" charset="-122"/>
              </a:rPr>
              <a:t>U</a:t>
            </a:r>
            <a:r>
              <a:rPr lang="zh-CN" sz="1600" baseline="-25000">
                <a:solidFill>
                  <a:srgbClr val="FF0000"/>
                </a:solidFill>
                <a:uFillTx/>
                <a:ea typeface="宋体" panose="02010600030101010101" pitchFamily="2" charset="-122"/>
              </a:rPr>
              <a:t>乙</a:t>
            </a:r>
            <a:r>
              <a:rPr lang="zh-CN" sz="1600">
                <a:solidFill>
                  <a:srgbClr val="FF0000"/>
                </a:solidFill>
                <a:ea typeface="宋体" panose="02010600030101010101" pitchFamily="2" charset="-122"/>
              </a:rPr>
              <a:t>＝I</a:t>
            </a:r>
            <a:r>
              <a:rPr lang="zh-CN" sz="1600" baseline="-25000">
                <a:solidFill>
                  <a:srgbClr val="FF0000"/>
                </a:solidFill>
                <a:uFillTx/>
                <a:ea typeface="宋体" panose="02010600030101010101" pitchFamily="2" charset="-122"/>
              </a:rPr>
              <a:t>乙</a:t>
            </a:r>
            <a:r>
              <a:rPr lang="zh-CN" sz="1600">
                <a:solidFill>
                  <a:srgbClr val="FF0000"/>
                </a:solidFill>
                <a:ea typeface="宋体" panose="02010600030101010101" pitchFamily="2" charset="-122"/>
              </a:rPr>
              <a:t>R</a:t>
            </a:r>
            <a:r>
              <a:rPr lang="zh-CN" sz="1600" baseline="-25000">
                <a:solidFill>
                  <a:srgbClr val="FF0000"/>
                </a:solidFill>
                <a:uFillTx/>
                <a:ea typeface="宋体" panose="02010600030101010101" pitchFamily="2" charset="-122"/>
              </a:rPr>
              <a:t>乙</a:t>
            </a:r>
            <a:r>
              <a:rPr lang="zh-CN" sz="1600">
                <a:solidFill>
                  <a:srgbClr val="FF0000"/>
                </a:solidFill>
                <a:ea typeface="宋体" panose="02010600030101010101" pitchFamily="2" charset="-122"/>
              </a:rPr>
              <a:t>＝0.6A×15Ω＝9V，</a:t>
            </a:r>
          </a:p>
          <a:p>
            <a:pPr marL="0" indent="0" algn="l" eaLnBrk="1" fontAlgn="auto" latinLnBrk="0" hangingPunct="1">
              <a:lnSpc>
                <a:spcPct val="150000"/>
              </a:lnSpc>
            </a:pPr>
            <a:r>
              <a:rPr lang="zh-CN" sz="1600">
                <a:solidFill>
                  <a:srgbClr val="FF0000"/>
                </a:solidFill>
                <a:ea typeface="宋体" panose="02010600030101010101" pitchFamily="2" charset="-122"/>
              </a:rPr>
              <a:t>因并联电路中各支路两端的电压相等，</a:t>
            </a:r>
          </a:p>
          <a:p>
            <a:pPr marL="0" indent="0" algn="l" eaLnBrk="1" fontAlgn="auto" latinLnBrk="0" hangingPunct="1">
              <a:lnSpc>
                <a:spcPct val="150000"/>
              </a:lnSpc>
            </a:pPr>
            <a:r>
              <a:rPr lang="zh-CN" sz="1600">
                <a:solidFill>
                  <a:srgbClr val="FF0000"/>
                </a:solidFill>
                <a:ea typeface="宋体" panose="02010600030101010101" pitchFamily="2" charset="-122"/>
              </a:rPr>
              <a:t>所以，两电热丝并联时，电路中的最大电压U＝U</a:t>
            </a:r>
            <a:r>
              <a:rPr lang="zh-CN" sz="1600" baseline="-25000">
                <a:solidFill>
                  <a:srgbClr val="FF0000"/>
                </a:solidFill>
                <a:uFillTx/>
                <a:ea typeface="宋体" panose="02010600030101010101" pitchFamily="2" charset="-122"/>
              </a:rPr>
              <a:t>乙</a:t>
            </a:r>
            <a:r>
              <a:rPr lang="zh-CN" sz="1600">
                <a:solidFill>
                  <a:srgbClr val="FF0000"/>
                </a:solidFill>
                <a:ea typeface="宋体" panose="02010600030101010101" pitchFamily="2" charset="-122"/>
              </a:rPr>
              <a:t>＝9V；</a:t>
            </a:r>
          </a:p>
          <a:p>
            <a:pPr marL="0" indent="0" algn="l" eaLnBrk="1" fontAlgn="auto" latinLnBrk="0" hangingPunct="1">
              <a:lnSpc>
                <a:spcPct val="150000"/>
              </a:lnSpc>
            </a:pPr>
            <a:r>
              <a:rPr lang="zh-CN" sz="1600">
                <a:solidFill>
                  <a:srgbClr val="FF0000"/>
                </a:solidFill>
                <a:ea typeface="宋体" panose="02010600030101010101" pitchFamily="2" charset="-122"/>
              </a:rPr>
              <a:t>两电热丝并联的总电阻：</a:t>
            </a:r>
          </a:p>
          <a:p>
            <a:pPr marL="0" indent="0" algn="l" eaLnBrk="1" fontAlgn="auto" latinLnBrk="0" hangingPunct="1">
              <a:lnSpc>
                <a:spcPct val="150000"/>
              </a:lnSpc>
            </a:pPr>
            <a:r>
              <a:rPr lang="zh-CN" sz="1600">
                <a:solidFill>
                  <a:srgbClr val="FF0000"/>
                </a:solidFill>
                <a:ea typeface="宋体" panose="02010600030101010101" pitchFamily="2" charset="-122"/>
              </a:rPr>
              <a:t>通电10s后，甲、乙两电热丝产生的总热量最多为：</a:t>
            </a:r>
          </a:p>
          <a:p>
            <a:pPr marL="0" indent="0" algn="l" eaLnBrk="1" fontAlgn="auto" latinLnBrk="0" hangingPunct="1">
              <a:lnSpc>
                <a:spcPct val="150000"/>
              </a:lnSpc>
            </a:pPr>
            <a:r>
              <a:rPr lang="zh-CN" sz="1600">
                <a:solidFill>
                  <a:srgbClr val="FF0000"/>
                </a:solidFill>
                <a:ea typeface="宋体" panose="02010600030101010101" pitchFamily="2" charset="-122"/>
              </a:rPr>
              <a:t>故答案为：135。</a:t>
            </a:r>
          </a:p>
        </p:txBody>
      </p:sp>
      <p:sp>
        <p:nvSpPr>
          <p:cNvPr id="2" name="文本框 1"/>
          <p:cNvSpPr txBox="1"/>
          <p:nvPr/>
        </p:nvSpPr>
        <p:spPr>
          <a:xfrm>
            <a:off x="2383156" y="809083"/>
            <a:ext cx="3946525" cy="646757"/>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★考点一：焦耳定律及应用</a:t>
            </a:r>
            <a:endParaRPr lang="en-US" altLang="zh-CN" sz="2400" b="1">
              <a:solidFill>
                <a:srgbClr val="1116CC"/>
              </a:solidFill>
              <a:latin typeface="微软雅黑" panose="020B0503020204020204" charset="-122"/>
              <a:ea typeface="微软雅黑" panose="020B0503020204020204" charset="-122"/>
              <a:cs typeface="微软雅黑" panose="020B0503020204020204" charset="-122"/>
            </a:endParaRPr>
          </a:p>
        </p:txBody>
      </p:sp>
      <p:graphicFrame>
        <p:nvGraphicFramePr>
          <p:cNvPr id="7" name="对象 6">
            <a:hlinkClick r:id="" action="ppaction://ole?verb=0"/>
          </p:cNvPr>
          <p:cNvGraphicFramePr>
            <a:graphicFrameLocks noChangeAspect="1"/>
          </p:cNvGraphicFramePr>
          <p:nvPr/>
        </p:nvGraphicFramePr>
        <p:xfrm>
          <a:off x="1487170" y="1501036"/>
          <a:ext cx="534670" cy="499072"/>
        </p:xfrm>
        <a:graphic>
          <a:graphicData uri="http://schemas.openxmlformats.org/presentationml/2006/ole">
            <mc:AlternateContent xmlns:mc="http://schemas.openxmlformats.org/markup-compatibility/2006">
              <mc:Choice xmlns:v="urn:schemas-microsoft-com:vml" Requires="v">
                <p:oleObj spid="_x0000_s4098" r:id="rId3" imgW="368300" imgH="342900" progId="Equation.KSEE3">
                  <p:embed/>
                </p:oleObj>
              </mc:Choice>
              <mc:Fallback>
                <p:oleObj r:id="rId3" imgW="368300" imgH="342900" progId="Equation.KSEE3">
                  <p:embed/>
                  <p:pic>
                    <p:nvPicPr>
                      <p:cNvPr id="0" name=""/>
                      <p:cNvPicPr/>
                      <p:nvPr/>
                    </p:nvPicPr>
                    <p:blipFill>
                      <a:blip r:embed="rId4"/>
                      <a:stretch>
                        <a:fillRect/>
                      </a:stretch>
                    </p:blipFill>
                    <p:spPr>
                      <a:xfrm>
                        <a:off x="1487170" y="1501036"/>
                        <a:ext cx="534670" cy="499072"/>
                      </a:xfrm>
                      <a:prstGeom prst="rect">
                        <a:avLst/>
                      </a:prstGeom>
                    </p:spPr>
                  </p:pic>
                </p:oleObj>
              </mc:Fallback>
            </mc:AlternateContent>
          </a:graphicData>
        </a:graphic>
      </p:graphicFrame>
      <p:pic>
        <p:nvPicPr>
          <p:cNvPr id="9" name="图片 124"/>
          <p:cNvPicPr>
            <a:picLocks noChangeAspect="1"/>
          </p:cNvPicPr>
          <p:nvPr/>
        </p:nvPicPr>
        <p:blipFill>
          <a:blip r:embed="rId5"/>
          <a:stretch>
            <a:fillRect/>
          </a:stretch>
        </p:blipFill>
        <p:spPr>
          <a:xfrm>
            <a:off x="2604771" y="3380197"/>
            <a:ext cx="2670175" cy="464061"/>
          </a:xfrm>
          <a:prstGeom prst="rect">
            <a:avLst/>
          </a:prstGeom>
          <a:noFill/>
          <a:ln>
            <a:noFill/>
          </a:ln>
        </p:spPr>
      </p:pic>
      <p:pic>
        <p:nvPicPr>
          <p:cNvPr id="10" name="图片 125"/>
          <p:cNvPicPr>
            <a:picLocks noChangeAspect="1"/>
          </p:cNvPicPr>
          <p:nvPr/>
        </p:nvPicPr>
        <p:blipFill>
          <a:blip r:embed="rId6"/>
          <a:stretch>
            <a:fillRect/>
          </a:stretch>
        </p:blipFill>
        <p:spPr>
          <a:xfrm>
            <a:off x="4953001" y="3687024"/>
            <a:ext cx="2694305" cy="507984"/>
          </a:xfrm>
          <a:prstGeom prst="rect">
            <a:avLst/>
          </a:prstGeom>
          <a:noFill/>
          <a:ln>
            <a:noFill/>
          </a:ln>
        </p:spPr>
      </p:pic>
    </p:spTree>
    <p:extLst>
      <p:ext uri="{BB962C8B-B14F-4D97-AF65-F5344CB8AC3E}">
        <p14:creationId xmlns:p14="http://schemas.microsoft.com/office/powerpoint/2010/main" val="1009303217"/>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2">
                                            <p:txEl>
                                              <p:pRg st="0" end="0"/>
                                            </p:txEl>
                                          </p:spTgt>
                                        </p:tgtEl>
                                        <p:attrNameLst>
                                          <p:attrName>style.visibility</p:attrName>
                                        </p:attrNameLst>
                                      </p:cBhvr>
                                      <p:to>
                                        <p:strVal val="visible"/>
                                      </p:to>
                                    </p:set>
                                    <p:animEffect transition="in" filter="checkerboard(across)">
                                      <p:cBhvr>
                                        <p:cTn id="7" dur="10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12" dur="10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7"/>
                                        </p:tgtEl>
                                        <p:attrNameLst>
                                          <p:attrName>style.visibility</p:attrName>
                                        </p:attrNameLst>
                                      </p:cBhvr>
                                      <p:to>
                                        <p:strVal val="visible"/>
                                      </p:to>
                                    </p:set>
                                    <p:animEffect transition="in" filter="checkerboard(across)">
                                      <p:cBhvr>
                                        <p:cTn id="17" dur="1000"/>
                                        <p:tgtEl>
                                          <p:spTgt spid="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22" dur="1000"/>
                                        <p:tgtEl>
                                          <p:spTgt spid="4">
                                            <p:txEl>
                                              <p:pRg st="1" end="1"/>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4">
                                            <p:txEl>
                                              <p:pRg st="2" end="2"/>
                                            </p:txEl>
                                          </p:spTgt>
                                        </p:tgtEl>
                                        <p:attrNameLst>
                                          <p:attrName>style.visibility</p:attrName>
                                        </p:attrNameLst>
                                      </p:cBhvr>
                                      <p:to>
                                        <p:strVal val="visible"/>
                                      </p:to>
                                    </p:set>
                                    <p:animEffect transition="in" filter="checkerboard(across)">
                                      <p:cBhvr>
                                        <p:cTn id="27" dur="1000"/>
                                        <p:tgtEl>
                                          <p:spTgt spid="4">
                                            <p:txEl>
                                              <p:pRg st="2" end="2"/>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nodeType="clickEffect">
                                  <p:stCondLst>
                                    <p:cond delay="0"/>
                                  </p:stCondLst>
                                  <p:childTnLst>
                                    <p:set>
                                      <p:cBhvr>
                                        <p:cTn id="31" dur="1000" fill="hold">
                                          <p:stCondLst>
                                            <p:cond delay="0"/>
                                          </p:stCondLst>
                                        </p:cTn>
                                        <p:tgtEl>
                                          <p:spTgt spid="4">
                                            <p:txEl>
                                              <p:pRg st="3" end="3"/>
                                            </p:txEl>
                                          </p:spTgt>
                                        </p:tgtEl>
                                        <p:attrNameLst>
                                          <p:attrName>style.visibility</p:attrName>
                                        </p:attrNameLst>
                                      </p:cBhvr>
                                      <p:to>
                                        <p:strVal val="visible"/>
                                      </p:to>
                                    </p:set>
                                    <p:animEffect transition="in" filter="checkerboard(across)">
                                      <p:cBhvr>
                                        <p:cTn id="32" dur="1000"/>
                                        <p:tgtEl>
                                          <p:spTgt spid="4">
                                            <p:txEl>
                                              <p:pRg st="3" end="3"/>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5" presetClass="entr" presetSubtype="10" fill="hold" nodeType="clickEffect">
                                  <p:stCondLst>
                                    <p:cond delay="0"/>
                                  </p:stCondLst>
                                  <p:childTnLst>
                                    <p:set>
                                      <p:cBhvr>
                                        <p:cTn id="36" dur="1000" fill="hold">
                                          <p:stCondLst>
                                            <p:cond delay="0"/>
                                          </p:stCondLst>
                                        </p:cTn>
                                        <p:tgtEl>
                                          <p:spTgt spid="4">
                                            <p:txEl>
                                              <p:pRg st="4" end="4"/>
                                            </p:txEl>
                                          </p:spTgt>
                                        </p:tgtEl>
                                        <p:attrNameLst>
                                          <p:attrName>style.visibility</p:attrName>
                                        </p:attrNameLst>
                                      </p:cBhvr>
                                      <p:to>
                                        <p:strVal val="visible"/>
                                      </p:to>
                                    </p:set>
                                    <p:animEffect transition="in" filter="checkerboard(across)">
                                      <p:cBhvr>
                                        <p:cTn id="37" dur="1000"/>
                                        <p:tgtEl>
                                          <p:spTgt spid="4">
                                            <p:txEl>
                                              <p:pRg st="4" end="4"/>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5" presetClass="entr" presetSubtype="10" fill="hold" nodeType="clickEffect">
                                  <p:stCondLst>
                                    <p:cond delay="0"/>
                                  </p:stCondLst>
                                  <p:childTnLst>
                                    <p:set>
                                      <p:cBhvr>
                                        <p:cTn id="41" dur="1000" fill="hold">
                                          <p:stCondLst>
                                            <p:cond delay="0"/>
                                          </p:stCondLst>
                                        </p:cTn>
                                        <p:tgtEl>
                                          <p:spTgt spid="4">
                                            <p:txEl>
                                              <p:pRg st="5" end="5"/>
                                            </p:txEl>
                                          </p:spTgt>
                                        </p:tgtEl>
                                        <p:attrNameLst>
                                          <p:attrName>style.visibility</p:attrName>
                                        </p:attrNameLst>
                                      </p:cBhvr>
                                      <p:to>
                                        <p:strVal val="visible"/>
                                      </p:to>
                                    </p:set>
                                    <p:animEffect transition="in" filter="checkerboard(across)">
                                      <p:cBhvr>
                                        <p:cTn id="42" dur="1000"/>
                                        <p:tgtEl>
                                          <p:spTgt spid="4">
                                            <p:txEl>
                                              <p:pRg st="5" end="5"/>
                                            </p:txEl>
                                          </p:spTgt>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5" presetClass="entr" presetSubtype="10" fill="hold" nodeType="clickEffect">
                                  <p:stCondLst>
                                    <p:cond delay="0"/>
                                  </p:stCondLst>
                                  <p:childTnLst>
                                    <p:set>
                                      <p:cBhvr>
                                        <p:cTn id="46" dur="1000" fill="hold">
                                          <p:stCondLst>
                                            <p:cond delay="0"/>
                                          </p:stCondLst>
                                        </p:cTn>
                                        <p:tgtEl>
                                          <p:spTgt spid="9"/>
                                        </p:tgtEl>
                                        <p:attrNameLst>
                                          <p:attrName>style.visibility</p:attrName>
                                        </p:attrNameLst>
                                      </p:cBhvr>
                                      <p:to>
                                        <p:strVal val="visible"/>
                                      </p:to>
                                    </p:set>
                                    <p:animEffect transition="in" filter="checkerboard(across)">
                                      <p:cBhvr>
                                        <p:cTn id="47" dur="1000"/>
                                        <p:tgtEl>
                                          <p:spTgt spid="9"/>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5" presetClass="entr" presetSubtype="10" fill="hold" nodeType="clickEffect">
                                  <p:stCondLst>
                                    <p:cond delay="0"/>
                                  </p:stCondLst>
                                  <p:childTnLst>
                                    <p:set>
                                      <p:cBhvr>
                                        <p:cTn id="51" dur="1000" fill="hold">
                                          <p:stCondLst>
                                            <p:cond delay="0"/>
                                          </p:stCondLst>
                                        </p:cTn>
                                        <p:tgtEl>
                                          <p:spTgt spid="4">
                                            <p:txEl>
                                              <p:pRg st="6" end="6"/>
                                            </p:txEl>
                                          </p:spTgt>
                                        </p:tgtEl>
                                        <p:attrNameLst>
                                          <p:attrName>style.visibility</p:attrName>
                                        </p:attrNameLst>
                                      </p:cBhvr>
                                      <p:to>
                                        <p:strVal val="visible"/>
                                      </p:to>
                                    </p:set>
                                    <p:animEffect transition="in" filter="checkerboard(across)">
                                      <p:cBhvr>
                                        <p:cTn id="52" dur="1000"/>
                                        <p:tgtEl>
                                          <p:spTgt spid="4">
                                            <p:txEl>
                                              <p:pRg st="6" end="6"/>
                                            </p:txEl>
                                          </p:spTgt>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5" presetClass="entr" presetSubtype="10" fill="hold" nodeType="clickEffect">
                                  <p:stCondLst>
                                    <p:cond delay="0"/>
                                  </p:stCondLst>
                                  <p:childTnLst>
                                    <p:set>
                                      <p:cBhvr>
                                        <p:cTn id="56" dur="1000" fill="hold">
                                          <p:stCondLst>
                                            <p:cond delay="0"/>
                                          </p:stCondLst>
                                        </p:cTn>
                                        <p:tgtEl>
                                          <p:spTgt spid="10"/>
                                        </p:tgtEl>
                                        <p:attrNameLst>
                                          <p:attrName>style.visibility</p:attrName>
                                        </p:attrNameLst>
                                      </p:cBhvr>
                                      <p:to>
                                        <p:strVal val="visible"/>
                                      </p:to>
                                    </p:set>
                                    <p:animEffect transition="in" filter="checkerboard(across)">
                                      <p:cBhvr>
                                        <p:cTn id="57" dur="1000"/>
                                        <p:tgtEl>
                                          <p:spTgt spid="10"/>
                                        </p:tgtEl>
                                      </p:cBhvr>
                                    </p:animEffect>
                                  </p:childTnLst>
                                </p:cTn>
                              </p:par>
                            </p:childTnLst>
                          </p:cTn>
                        </p:par>
                      </p:childTnLst>
                    </p:cTn>
                  </p:par>
                  <p:par>
                    <p:cTn id="58" fill="hold" nodeType="clickPar">
                      <p:stCondLst>
                        <p:cond delay="indefinite"/>
                      </p:stCondLst>
                      <p:childTnLst>
                        <p:par>
                          <p:cTn id="59" fill="hold" nodeType="afterGroup">
                            <p:stCondLst>
                              <p:cond delay="0"/>
                            </p:stCondLst>
                            <p:childTnLst>
                              <p:par>
                                <p:cTn id="60" presetID="5" presetClass="entr" presetSubtype="10" fill="hold" nodeType="clickEffect">
                                  <p:stCondLst>
                                    <p:cond delay="0"/>
                                  </p:stCondLst>
                                  <p:childTnLst>
                                    <p:set>
                                      <p:cBhvr>
                                        <p:cTn id="61" dur="1000" fill="hold">
                                          <p:stCondLst>
                                            <p:cond delay="0"/>
                                          </p:stCondLst>
                                        </p:cTn>
                                        <p:tgtEl>
                                          <p:spTgt spid="4">
                                            <p:txEl>
                                              <p:pRg st="7" end="7"/>
                                            </p:txEl>
                                          </p:spTgt>
                                        </p:tgtEl>
                                        <p:attrNameLst>
                                          <p:attrName>style.visibility</p:attrName>
                                        </p:attrNameLst>
                                      </p:cBhvr>
                                      <p:to>
                                        <p:strVal val="visible"/>
                                      </p:to>
                                    </p:set>
                                    <p:animEffect transition="in" filter="checkerboard(across)">
                                      <p:cBhvr>
                                        <p:cTn id="62" dur="1000"/>
                                        <p:tgtEl>
                                          <p:spTgt spid="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248900"/>
            <a:ext cx="1946910" cy="585009"/>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典例精析</a:t>
            </a:r>
          </a:p>
        </p:txBody>
      </p:sp>
      <p:sp>
        <p:nvSpPr>
          <p:cNvPr id="4" name="文本框 3"/>
          <p:cNvSpPr txBox="1"/>
          <p:nvPr/>
        </p:nvSpPr>
        <p:spPr>
          <a:xfrm>
            <a:off x="260351" y="1355898"/>
            <a:ext cx="8834755" cy="3840438"/>
          </a:xfrm>
          <a:prstGeom prst="rect">
            <a:avLst/>
          </a:prstGeom>
          <a:noFill/>
          <a:ln w="9525">
            <a:noFill/>
          </a:ln>
        </p:spPr>
        <p:txBody>
          <a:bodyPr wrap="square">
            <a:spAutoFit/>
          </a:bodyPr>
          <a:lstStyle/>
          <a:p>
            <a:pPr marL="0" indent="0" algn="l" eaLnBrk="1" fontAlgn="auto" latinLnBrk="0" hangingPunct="1">
              <a:lnSpc>
                <a:spcPct val="150000"/>
              </a:lnSpc>
            </a:pPr>
            <a:r>
              <a:rPr lang="zh-CN" sz="1800" b="1">
                <a:solidFill>
                  <a:srgbClr val="1116CC"/>
                </a:solidFill>
                <a:latin typeface="微软雅黑" panose="020B0503020204020204" charset="-122"/>
                <a:ea typeface="微软雅黑" panose="020B0503020204020204" charset="-122"/>
                <a:cs typeface="微软雅黑" panose="020B0503020204020204" charset="-122"/>
              </a:rPr>
              <a:t>◆典例二：</a:t>
            </a:r>
            <a:r>
              <a:rPr sz="1800" b="1">
                <a:latin typeface="微软雅黑" panose="020B0503020204020204" charset="-122"/>
                <a:ea typeface="微软雅黑" panose="020B0503020204020204" charset="-122"/>
                <a:cs typeface="微软雅黑" panose="020B0503020204020204" charset="-122"/>
              </a:rPr>
              <a:t>（2020·四川南充）</a:t>
            </a:r>
            <a:r>
              <a:rPr sz="1800">
                <a:latin typeface="微软雅黑" panose="020B0503020204020204" charset="-122"/>
                <a:ea typeface="微软雅黑" panose="020B0503020204020204" charset="-122"/>
                <a:cs typeface="微软雅黑" panose="020B0503020204020204" charset="-122"/>
              </a:rPr>
              <a:t>市面上的电热水壶大多具有加热和保温功能。下图是某电热水壶的电路简图，开关K接通后，开关S自动与触点a、b接通，热水壶开始烧水；当壶内水温达到100</a:t>
            </a:r>
            <a:r>
              <a:rPr sz="1800">
                <a:latin typeface="宋体" panose="02010600030101010101" pitchFamily="2" charset="-122"/>
                <a:ea typeface="宋体" panose="02010600030101010101" pitchFamily="2" charset="-122"/>
                <a:cs typeface="微软雅黑" panose="020B0503020204020204" charset="-122"/>
              </a:rPr>
              <a:t>º</a:t>
            </a:r>
            <a:r>
              <a:rPr sz="1800">
                <a:latin typeface="微软雅黑" panose="020B0503020204020204" charset="-122"/>
                <a:ea typeface="微软雅黑" panose="020B0503020204020204" charset="-122"/>
                <a:cs typeface="微软雅黑" panose="020B0503020204020204" charset="-122"/>
              </a:rPr>
              <a:t>C时，温控开关S自动与a、b断开，并立即与触点c接通，水壶进入保温状态。已知电源电压为220V，电阻R</a:t>
            </a:r>
            <a:r>
              <a:rPr sz="1800" baseline="-25000">
                <a:latin typeface="微软雅黑" panose="020B0503020204020204" charset="-122"/>
                <a:ea typeface="微软雅黑" panose="020B0503020204020204" charset="-122"/>
                <a:cs typeface="微软雅黑" panose="020B0503020204020204" charset="-122"/>
              </a:rPr>
              <a:t>1</a:t>
            </a:r>
            <a:r>
              <a:rPr sz="1800">
                <a:latin typeface="微软雅黑" panose="020B0503020204020204" charset="-122"/>
                <a:ea typeface="微软雅黑" panose="020B0503020204020204" charset="-122"/>
                <a:cs typeface="微软雅黑" panose="020B0503020204020204" charset="-122"/>
              </a:rPr>
              <a:t>=50Ω，这种水壶的加热功率P加热是保温功率P保温的5倍，水的比热容c=4.2x103J/(kg.</a:t>
            </a:r>
            <a:r>
              <a:rPr sz="1800">
                <a:latin typeface="宋体" panose="02010600030101010101" pitchFamily="2" charset="-122"/>
                <a:ea typeface="宋体" panose="02010600030101010101" pitchFamily="2" charset="-122"/>
                <a:cs typeface="微软雅黑" panose="020B0503020204020204" charset="-122"/>
                <a:sym typeface="+mn-ea"/>
              </a:rPr>
              <a:t>º</a:t>
            </a:r>
            <a:r>
              <a:rPr sz="1800">
                <a:latin typeface="微软雅黑" panose="020B0503020204020204" charset="-122"/>
                <a:ea typeface="微软雅黑" panose="020B0503020204020204" charset="-122"/>
                <a:cs typeface="微软雅黑" panose="020B0503020204020204" charset="-122"/>
              </a:rPr>
              <a:t>C)，R</a:t>
            </a:r>
            <a:r>
              <a:rPr sz="1800" baseline="-25000">
                <a:latin typeface="微软雅黑" panose="020B0503020204020204" charset="-122"/>
                <a:ea typeface="微软雅黑" panose="020B0503020204020204" charset="-122"/>
                <a:cs typeface="微软雅黑" panose="020B0503020204020204" charset="-122"/>
              </a:rPr>
              <a:t>1</a:t>
            </a:r>
            <a:r>
              <a:rPr sz="1800">
                <a:latin typeface="微软雅黑" panose="020B0503020204020204" charset="-122"/>
                <a:ea typeface="微软雅黑" panose="020B0503020204020204" charset="-122"/>
                <a:cs typeface="微软雅黑" panose="020B0503020204020204" charset="-122"/>
              </a:rPr>
              <a:t>、R</a:t>
            </a:r>
            <a:r>
              <a:rPr sz="1800" baseline="-25000">
                <a:latin typeface="微软雅黑" panose="020B0503020204020204" charset="-122"/>
                <a:ea typeface="微软雅黑" panose="020B0503020204020204" charset="-122"/>
                <a:cs typeface="微软雅黑" panose="020B0503020204020204" charset="-122"/>
              </a:rPr>
              <a:t>2</a:t>
            </a:r>
            <a:r>
              <a:rPr sz="1800">
                <a:latin typeface="微软雅黑" panose="020B0503020204020204" charset="-122"/>
                <a:ea typeface="微软雅黑" panose="020B0503020204020204" charset="-122"/>
                <a:cs typeface="微软雅黑" panose="020B0503020204020204" charset="-122"/>
              </a:rPr>
              <a:t>电阻不受温度影响。求：</a:t>
            </a:r>
          </a:p>
          <a:p>
            <a:pPr marL="0" indent="0" algn="l" eaLnBrk="1" fontAlgn="auto" latinLnBrk="0" hangingPunct="1">
              <a:lnSpc>
                <a:spcPct val="150000"/>
              </a:lnSpc>
            </a:pPr>
            <a:r>
              <a:rPr sz="1800">
                <a:latin typeface="微软雅黑" panose="020B0503020204020204" charset="-122"/>
                <a:ea typeface="微软雅黑" panose="020B0503020204020204" charset="-122"/>
                <a:cs typeface="微软雅黑" panose="020B0503020204020204" charset="-122"/>
              </a:rPr>
              <a:t>(1)将1kg初温为35</a:t>
            </a:r>
            <a:r>
              <a:rPr sz="1800">
                <a:latin typeface="宋体" panose="02010600030101010101" pitchFamily="2" charset="-122"/>
                <a:ea typeface="宋体" panose="02010600030101010101" pitchFamily="2" charset="-122"/>
                <a:cs typeface="微软雅黑" panose="020B0503020204020204" charset="-122"/>
                <a:sym typeface="+mn-ea"/>
              </a:rPr>
              <a:t>º</a:t>
            </a:r>
            <a:r>
              <a:rPr sz="1800">
                <a:latin typeface="微软雅黑" panose="020B0503020204020204" charset="-122"/>
                <a:ea typeface="微软雅黑" panose="020B0503020204020204" charset="-122"/>
                <a:cs typeface="微软雅黑" panose="020B0503020204020204" charset="-122"/>
              </a:rPr>
              <a:t>C的水加热到100</a:t>
            </a:r>
            <a:r>
              <a:rPr sz="1800">
                <a:latin typeface="宋体" panose="02010600030101010101" pitchFamily="2" charset="-122"/>
                <a:ea typeface="宋体" panose="02010600030101010101" pitchFamily="2" charset="-122"/>
                <a:cs typeface="微软雅黑" panose="020B0503020204020204" charset="-122"/>
                <a:sym typeface="+mn-ea"/>
              </a:rPr>
              <a:t>º</a:t>
            </a:r>
            <a:r>
              <a:rPr sz="1800">
                <a:latin typeface="微软雅黑" panose="020B0503020204020204" charset="-122"/>
                <a:ea typeface="微软雅黑" panose="020B0503020204020204" charset="-122"/>
                <a:cs typeface="微软雅黑" panose="020B0503020204020204" charset="-122"/>
              </a:rPr>
              <a:t>C需要吸收多少热量?</a:t>
            </a:r>
          </a:p>
          <a:p>
            <a:pPr marL="0" indent="0" algn="l" eaLnBrk="1" fontAlgn="auto" latinLnBrk="0" hangingPunct="1">
              <a:lnSpc>
                <a:spcPct val="150000"/>
              </a:lnSpc>
            </a:pPr>
            <a:r>
              <a:rPr sz="1800">
                <a:latin typeface="微软雅黑" panose="020B0503020204020204" charset="-122"/>
                <a:ea typeface="微软雅黑" panose="020B0503020204020204" charset="-122"/>
                <a:cs typeface="微软雅黑" panose="020B0503020204020204" charset="-122"/>
              </a:rPr>
              <a:t>(2)电阻R</a:t>
            </a:r>
            <a:r>
              <a:rPr sz="1800" baseline="-25000">
                <a:latin typeface="微软雅黑" panose="020B0503020204020204" charset="-122"/>
                <a:ea typeface="微软雅黑" panose="020B0503020204020204" charset="-122"/>
                <a:cs typeface="微软雅黑" panose="020B0503020204020204" charset="-122"/>
              </a:rPr>
              <a:t>2</a:t>
            </a:r>
            <a:r>
              <a:rPr sz="1800">
                <a:latin typeface="微软雅黑" panose="020B0503020204020204" charset="-122"/>
                <a:ea typeface="微软雅黑" panose="020B0503020204020204" charset="-122"/>
                <a:cs typeface="微软雅黑" panose="020B0503020204020204" charset="-122"/>
              </a:rPr>
              <a:t>的阻值。</a:t>
            </a:r>
          </a:p>
          <a:p>
            <a:pPr marL="0" indent="0" algn="l" eaLnBrk="1" fontAlgn="auto" latinLnBrk="0" hangingPunct="1">
              <a:lnSpc>
                <a:spcPct val="150000"/>
              </a:lnSpc>
            </a:pPr>
            <a:r>
              <a:rPr sz="1800">
                <a:latin typeface="微软雅黑" panose="020B0503020204020204" charset="-122"/>
                <a:ea typeface="微软雅黑" panose="020B0503020204020204" charset="-122"/>
                <a:cs typeface="微软雅黑" panose="020B0503020204020204" charset="-122"/>
              </a:rPr>
              <a:t>(3)在晚上用电高峰期将1kg初温为35</a:t>
            </a:r>
            <a:r>
              <a:rPr sz="1800">
                <a:latin typeface="宋体" panose="02010600030101010101" pitchFamily="2" charset="-122"/>
                <a:ea typeface="宋体" panose="02010600030101010101" pitchFamily="2" charset="-122"/>
                <a:cs typeface="微软雅黑" panose="020B0503020204020204" charset="-122"/>
                <a:sym typeface="+mn-ea"/>
              </a:rPr>
              <a:t>º</a:t>
            </a:r>
            <a:r>
              <a:rPr sz="1800">
                <a:latin typeface="微软雅黑" panose="020B0503020204020204" charset="-122"/>
                <a:ea typeface="微软雅黑" panose="020B0503020204020204" charset="-122"/>
                <a:cs typeface="微软雅黑" panose="020B0503020204020204" charset="-122"/>
              </a:rPr>
              <a:t>C的水加热到100</a:t>
            </a:r>
            <a:r>
              <a:rPr sz="1800">
                <a:latin typeface="宋体" panose="02010600030101010101" pitchFamily="2" charset="-122"/>
                <a:ea typeface="宋体" panose="02010600030101010101" pitchFamily="2" charset="-122"/>
                <a:cs typeface="微软雅黑" panose="020B0503020204020204" charset="-122"/>
                <a:sym typeface="+mn-ea"/>
              </a:rPr>
              <a:t>º</a:t>
            </a:r>
            <a:r>
              <a:rPr sz="1800">
                <a:latin typeface="微软雅黑" panose="020B0503020204020204" charset="-122"/>
                <a:ea typeface="微软雅黑" panose="020B0503020204020204" charset="-122"/>
                <a:cs typeface="微软雅黑" panose="020B0503020204020204" charset="-122"/>
              </a:rPr>
              <a:t>C需用时300s，若加热效率为91%，则晚上用电高峰期的实际电压为多少?</a:t>
            </a:r>
          </a:p>
        </p:txBody>
      </p:sp>
      <p:sp>
        <p:nvSpPr>
          <p:cNvPr id="2" name="文本框 1"/>
          <p:cNvSpPr txBox="1"/>
          <p:nvPr/>
        </p:nvSpPr>
        <p:spPr>
          <a:xfrm>
            <a:off x="2383156" y="809083"/>
            <a:ext cx="3923665" cy="646757"/>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★考点一：焦耳定律及应用</a:t>
            </a:r>
          </a:p>
        </p:txBody>
      </p:sp>
      <p:pic>
        <p:nvPicPr>
          <p:cNvPr id="30" name="图片 97" descr="学科网(www.zxxk.com)--教育资源门户，提供试卷、教案、课件、论文、素材以及各类教学资源下载，还有大量而丰富的教学相关资讯！"/>
          <p:cNvPicPr>
            <a:picLocks noChangeAspect="1"/>
          </p:cNvPicPr>
          <p:nvPr/>
        </p:nvPicPr>
        <p:blipFill>
          <a:blip r:embed="rId2"/>
          <a:stretch>
            <a:fillRect/>
          </a:stretch>
        </p:blipFill>
        <p:spPr>
          <a:xfrm>
            <a:off x="6717031" y="3444490"/>
            <a:ext cx="1370965" cy="984140"/>
          </a:xfrm>
          <a:prstGeom prst="rect">
            <a:avLst/>
          </a:prstGeom>
          <a:noFill/>
          <a:ln>
            <a:noFill/>
          </a:ln>
        </p:spPr>
      </p:pic>
    </p:spTree>
    <p:extLst>
      <p:ext uri="{BB962C8B-B14F-4D97-AF65-F5344CB8AC3E}">
        <p14:creationId xmlns:p14="http://schemas.microsoft.com/office/powerpoint/2010/main" val="1375413516"/>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2">
                                            <p:txEl>
                                              <p:pRg st="0" end="0"/>
                                            </p:txEl>
                                          </p:spTgt>
                                        </p:tgtEl>
                                        <p:attrNameLst>
                                          <p:attrName>style.visibility</p:attrName>
                                        </p:attrNameLst>
                                      </p:cBhvr>
                                      <p:to>
                                        <p:strVal val="visible"/>
                                      </p:to>
                                    </p:set>
                                    <p:animEffect transition="in" filter="checkerboard(across)">
                                      <p:cBhvr>
                                        <p:cTn id="7" dur="10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12" dur="10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30"/>
                                        </p:tgtEl>
                                        <p:attrNameLst>
                                          <p:attrName>style.visibility</p:attrName>
                                        </p:attrNameLst>
                                      </p:cBhvr>
                                      <p:to>
                                        <p:strVal val="visible"/>
                                      </p:to>
                                    </p:set>
                                    <p:animEffect transition="in" filter="checkerboard(across)">
                                      <p:cBhvr>
                                        <p:cTn id="17" dur="1000"/>
                                        <p:tgtEl>
                                          <p:spTgt spid="30"/>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22" dur="1000"/>
                                        <p:tgtEl>
                                          <p:spTgt spid="4">
                                            <p:txEl>
                                              <p:pRg st="1" end="1"/>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4">
                                            <p:txEl>
                                              <p:pRg st="2" end="2"/>
                                            </p:txEl>
                                          </p:spTgt>
                                        </p:tgtEl>
                                        <p:attrNameLst>
                                          <p:attrName>style.visibility</p:attrName>
                                        </p:attrNameLst>
                                      </p:cBhvr>
                                      <p:to>
                                        <p:strVal val="visible"/>
                                      </p:to>
                                    </p:set>
                                    <p:animEffect transition="in" filter="checkerboard(across)">
                                      <p:cBhvr>
                                        <p:cTn id="27" dur="1000"/>
                                        <p:tgtEl>
                                          <p:spTgt spid="4">
                                            <p:txEl>
                                              <p:pRg st="2" end="2"/>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nodeType="clickEffect">
                                  <p:stCondLst>
                                    <p:cond delay="0"/>
                                  </p:stCondLst>
                                  <p:childTnLst>
                                    <p:set>
                                      <p:cBhvr>
                                        <p:cTn id="31" dur="1000" fill="hold">
                                          <p:stCondLst>
                                            <p:cond delay="0"/>
                                          </p:stCondLst>
                                        </p:cTn>
                                        <p:tgtEl>
                                          <p:spTgt spid="4">
                                            <p:txEl>
                                              <p:pRg st="3" end="3"/>
                                            </p:txEl>
                                          </p:spTgt>
                                        </p:tgtEl>
                                        <p:attrNameLst>
                                          <p:attrName>style.visibility</p:attrName>
                                        </p:attrNameLst>
                                      </p:cBhvr>
                                      <p:to>
                                        <p:strVal val="visible"/>
                                      </p:to>
                                    </p:set>
                                    <p:animEffect transition="in" filter="checkerboard(across)">
                                      <p:cBhvr>
                                        <p:cTn id="32" dur="10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TotalTime>
  <Words>2113</Words>
  <Application>Microsoft Office PowerPoint</Application>
  <PresentationFormat>全屏显示(16:9)</PresentationFormat>
  <Paragraphs>124</Paragraphs>
  <Slides>17</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17</vt:i4>
      </vt:variant>
    </vt:vector>
  </HeadingPairs>
  <TitlesOfParts>
    <vt:vector size="19" baseType="lpstr">
      <vt:lpstr>Office 主题</vt:lpstr>
      <vt:lpstr>Equation.KSEE3</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User</cp:lastModifiedBy>
  <cp:revision>7</cp:revision>
  <dcterms:created xsi:type="dcterms:W3CDTF">2020-08-31T00:19:23Z</dcterms:created>
  <dcterms:modified xsi:type="dcterms:W3CDTF">2020-09-24T12:27:37Z</dcterms:modified>
</cp:coreProperties>
</file>